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uli"/>
      <p:regular r:id="rId36"/>
      <p:bold r:id="rId37"/>
      <p:italic r:id="rId38"/>
      <p:boldItalic r:id="rId39"/>
    </p:embeddedFont>
    <p:embeddedFont>
      <p:font typeface="Roboto"/>
      <p:regular r:id="rId40"/>
      <p:bold r:id="rId41"/>
      <p:italic r:id="rId42"/>
      <p:boldItalic r:id="rId43"/>
    </p:embeddedFont>
    <p:embeddedFont>
      <p:font typeface="Alegreya Sans"/>
      <p:regular r:id="rId44"/>
      <p:bold r:id="rId45"/>
      <p:italic r:id="rId46"/>
      <p:boldItalic r:id="rId47"/>
    </p:embeddedFont>
    <p:embeddedFont>
      <p:font typeface="Barlow"/>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EFF81A6-D5D5-4F79-8B41-12C08DCE9552}">
  <a:tblStyle styleId="{EEFF81A6-D5D5-4F79-8B41-12C08DCE95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C600DD7-634B-4CBF-AC44-3F3D67F7747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legreyaSans-regular.fntdata"/><Relationship Id="rId43" Type="http://schemas.openxmlformats.org/officeDocument/2006/relationships/font" Target="fonts/Roboto-boldItalic.fntdata"/><Relationship Id="rId46" Type="http://schemas.openxmlformats.org/officeDocument/2006/relationships/font" Target="fonts/AlegreyaSans-italic.fntdata"/><Relationship Id="rId45" Type="http://schemas.openxmlformats.org/officeDocument/2006/relationships/font" Target="fonts/Alegreya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regular.fntdata"/><Relationship Id="rId47" Type="http://schemas.openxmlformats.org/officeDocument/2006/relationships/font" Target="fonts/AlegreyaSans-boldItalic.fntdata"/><Relationship Id="rId49"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uli-bold.fntdata"/><Relationship Id="rId36" Type="http://schemas.openxmlformats.org/officeDocument/2006/relationships/font" Target="fonts/Muli-regular.fntdata"/><Relationship Id="rId39" Type="http://schemas.openxmlformats.org/officeDocument/2006/relationships/font" Target="fonts/Muli-boldItalic.fntdata"/><Relationship Id="rId38" Type="http://schemas.openxmlformats.org/officeDocument/2006/relationships/font" Target="fonts/Muli-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boldItalic.fntdata"/><Relationship Id="rId50" Type="http://schemas.openxmlformats.org/officeDocument/2006/relationships/font" Target="fonts/Barlow-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osch.com/stories/blockchain-technology-explained/" TargetMode="External"/><Relationship Id="rId3" Type="http://schemas.openxmlformats.org/officeDocument/2006/relationships/hyperlink" Target="https://youtu.be/NKAanYdic9Q"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nride.tech/produc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ta.observablehq.com/@mbostock/metaballs" TargetMode="External"/><Relationship Id="rId3" Type="http://schemas.openxmlformats.org/officeDocument/2006/relationships/hyperlink" Target="https://www.buildup.ch/" TargetMode="External"/><Relationship Id="rId4" Type="http://schemas.openxmlformats.org/officeDocument/2006/relationships/hyperlink" Target="https://stackoverflow.com/tags/d3.js" TargetMode="External"/><Relationship Id="rId5" Type="http://schemas.openxmlformats.org/officeDocument/2006/relationships/hyperlink" Target="https://www.crypto-finance-conference.com/en/" TargetMode="External"/><Relationship Id="rId6" Type="http://schemas.openxmlformats.org/officeDocument/2006/relationships/hyperlink" Target="https://www.revolut.com" TargetMode="External"/><Relationship Id="rId7" Type="http://schemas.openxmlformats.org/officeDocument/2006/relationships/hyperlink" Target="https://www.bosshart-consulting.ch" TargetMode="External"/><Relationship Id="rId8" Type="http://schemas.openxmlformats.org/officeDocument/2006/relationships/hyperlink" Target="https://www.volkshaus.ch"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eplearning.ne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cks.org/mbostock/4062045" TargetMode="External"/><Relationship Id="rId3" Type="http://schemas.openxmlformats.org/officeDocument/2006/relationships/hyperlink" Target="https://github.com/d3/d3-request" TargetMode="External"/><Relationship Id="rId4" Type="http://schemas.openxmlformats.org/officeDocument/2006/relationships/hyperlink" Target="https://github.com/d3/d3-delaunay" TargetMode="External"/><Relationship Id="rId11" Type="http://schemas.openxmlformats.org/officeDocument/2006/relationships/hyperlink" Target="http://uber.github.io/deck.gl/#/" TargetMode="External"/><Relationship Id="rId10" Type="http://schemas.openxmlformats.org/officeDocument/2006/relationships/hyperlink" Target="https://github.com/mbtaviz/mbtaviz.github.io" TargetMode="External"/><Relationship Id="rId12" Type="http://schemas.openxmlformats.org/officeDocument/2006/relationships/hyperlink" Target="https://uber.github.io/kepler.gl/#/" TargetMode="External"/><Relationship Id="rId9" Type="http://schemas.openxmlformats.org/officeDocument/2006/relationships/hyperlink" Target="https://github.com/d3/d3/wiki/Gallery" TargetMode="External"/><Relationship Id="rId5" Type="http://schemas.openxmlformats.org/officeDocument/2006/relationships/hyperlink" Target="https://github.com/mapbox/delaunator" TargetMode="External"/><Relationship Id="rId6" Type="http://schemas.openxmlformats.org/officeDocument/2006/relationships/hyperlink" Target="https://github.com/d3/d3/wiki" TargetMode="External"/><Relationship Id="rId7" Type="http://schemas.openxmlformats.org/officeDocument/2006/relationships/hyperlink" Target="https://bl.ocks.org/" TargetMode="External"/><Relationship Id="rId8" Type="http://schemas.openxmlformats.org/officeDocument/2006/relationships/hyperlink" Target="http://devdocs.io/d3~3/chord-layout.md#padd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dfab.com/" TargetMode="External"/><Relationship Id="rId3" Type="http://schemas.openxmlformats.org/officeDocument/2006/relationships/hyperlink" Target="https://gym.openai.com/" TargetMode="External"/><Relationship Id="rId4" Type="http://schemas.openxmlformats.org/officeDocument/2006/relationships/hyperlink" Target="https://bimorph.com" TargetMode="External"/><Relationship Id="rId5" Type="http://schemas.openxmlformats.org/officeDocument/2006/relationships/hyperlink" Target="https://dconstrct.co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javascript/#carousel" TargetMode="External"/><Relationship Id="rId3" Type="http://schemas.openxmlformats.org/officeDocument/2006/relationships/hyperlink" Target="http://ancient-caverns-6670.herokuapp.com/" TargetMode="External"/><Relationship Id="rId4" Type="http://schemas.openxmlformats.org/officeDocument/2006/relationships/hyperlink" Target="https://www.docker.com/" TargetMode="External"/><Relationship Id="rId11" Type="http://schemas.openxmlformats.org/officeDocument/2006/relationships/hyperlink" Target="https://www.npmjs.com/" TargetMode="External"/><Relationship Id="rId10" Type="http://schemas.openxmlformats.org/officeDocument/2006/relationships/hyperlink" Target="https://internetassociation.org/" TargetMode="External"/><Relationship Id="rId9" Type="http://schemas.openxmlformats.org/officeDocument/2006/relationships/hyperlink" Target="https://www.horvath-partners.com/de/presse/aktuell/detail/date/2017/11/08/digitalisierung-als-zukunftschance-fuer-baukonzerne/" TargetMode="External"/><Relationship Id="rId5" Type="http://schemas.openxmlformats.org/officeDocument/2006/relationships/hyperlink" Target="https://snapcraft.io/?_ga=2.140044851.1001300192.1520073672-1246385494.1520073672#navigation-closed" TargetMode="External"/><Relationship Id="rId6" Type="http://schemas.openxmlformats.org/officeDocument/2006/relationships/hyperlink" Target="https://track.siftery.com/" TargetMode="External"/><Relationship Id="rId7" Type="http://schemas.openxmlformats.org/officeDocument/2006/relationships/hyperlink" Target="https://oceanprotocol.com/#papers" TargetMode="External"/><Relationship Id="rId8" Type="http://schemas.openxmlformats.org/officeDocument/2006/relationships/hyperlink" Target="https://build.snapcraft.io/"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de/search?q=NuDB&amp;oq=NuDB&amp;aqs=chrome..69i57j69i61l2.574j0j7&amp;sourceid=chrome&amp;ie=UTF-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fcwebserver.wordpress.com/system-architectur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nax.io/" TargetMode="External"/><Relationship Id="rId3" Type="http://schemas.openxmlformats.org/officeDocument/2006/relationships/hyperlink" Target="https://monax.io/platfor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cw.bosch-si.com/berlin/supply-chain-logisti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lanningandbuildingcontroltoday.co.uk/"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lanningandbuildingcontroltoday.co.uk/"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bout.archilogic.com/#features" TargetMode="External"/><Relationship Id="rId3" Type="http://schemas.openxmlformats.org/officeDocument/2006/relationships/hyperlink" Target="https://about.gitlab.com/features/" TargetMode="External"/><Relationship Id="rId4" Type="http://schemas.openxmlformats.org/officeDocument/2006/relationships/hyperlink" Target="http://spring.io/projec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ber.github.io/kepler.gl/#/demo/nyctrip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ms-group.com/en/" TargetMode="External"/><Relationship Id="rId3" Type="http://schemas.openxmlformats.org/officeDocument/2006/relationships/hyperlink" Target="https://www.itwo.com/en/" TargetMode="External"/><Relationship Id="rId4" Type="http://schemas.openxmlformats.org/officeDocument/2006/relationships/hyperlink" Target="https://www.rib-software.com/en/main/industries.html" TargetMode="External"/><Relationship Id="rId9" Type="http://schemas.openxmlformats.org/officeDocument/2006/relationships/hyperlink" Target="https://github.com/kbastani/spring-boot-graph-processing-example" TargetMode="External"/><Relationship Id="rId5" Type="http://schemas.openxmlformats.org/officeDocument/2006/relationships/hyperlink" Target="https://developer.twitter.com" TargetMode="External"/><Relationship Id="rId6" Type="http://schemas.openxmlformats.org/officeDocument/2006/relationships/hyperlink" Target="http://linkeddata.org" TargetMode="External"/><Relationship Id="rId7" Type="http://schemas.openxmlformats.org/officeDocument/2006/relationships/hyperlink" Target="https://en.wikipedia.org/wiki/Server_Side_Includes" TargetMode="External"/><Relationship Id="rId8" Type="http://schemas.openxmlformats.org/officeDocument/2006/relationships/hyperlink" Target="https://en.wikipedia.org/wiki/Communicat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javascript/#carousel" TargetMode="External"/><Relationship Id="rId3" Type="http://schemas.openxmlformats.org/officeDocument/2006/relationships/hyperlink" Target="http://ancient-caverns-6670.herokuapp.com/" TargetMode="External"/><Relationship Id="rId4" Type="http://schemas.openxmlformats.org/officeDocument/2006/relationships/hyperlink" Target="https://www.docker.com/" TargetMode="External"/><Relationship Id="rId10" Type="http://schemas.openxmlformats.org/officeDocument/2006/relationships/hyperlink" Target="https://internetassociation.org/" TargetMode="External"/><Relationship Id="rId9" Type="http://schemas.openxmlformats.org/officeDocument/2006/relationships/hyperlink" Target="https://www.horvath-partners.com/de/presse/aktuell/detail/date/2017/11/08/digitalisierung-als-zukunftschance-fuer-baukonzerne/" TargetMode="External"/><Relationship Id="rId5" Type="http://schemas.openxmlformats.org/officeDocument/2006/relationships/hyperlink" Target="https://snapcraft.io/?_ga=2.140044851.1001300192.1520073672-1246385494.1520073672#navigation-closed" TargetMode="External"/><Relationship Id="rId6" Type="http://schemas.openxmlformats.org/officeDocument/2006/relationships/hyperlink" Target="https://track.siftery.com/" TargetMode="External"/><Relationship Id="rId7" Type="http://schemas.openxmlformats.org/officeDocument/2006/relationships/hyperlink" Target="https://oceanprotocol.com/#papers" TargetMode="External"/><Relationship Id="rId8" Type="http://schemas.openxmlformats.org/officeDocument/2006/relationships/hyperlink" Target="https://build.snapcraft.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uw.ch/"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tamask.io/#how-it-work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o-a-m/public-research"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 name="Shape 15"/>
        <p:cNvGrpSpPr/>
        <p:nvPr/>
      </p:nvGrpSpPr>
      <p:grpSpPr>
        <a:xfrm>
          <a:off x="0" y="0"/>
          <a:ext cx="0" cy="0"/>
          <a:chOff x="0" y="0"/>
          <a:chExt cx="0" cy="0"/>
        </a:xfrm>
      </p:grpSpPr>
      <p:sp>
        <p:nvSpPr>
          <p:cNvPr id="16" name="Google Shape;16;g54c973f794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 name="Google Shape;17;g54c973f7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b966076d6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b96607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site animation: </a:t>
            </a:r>
            <a:r>
              <a:rPr lang="en" u="sng">
                <a:solidFill>
                  <a:schemeClr val="hlink"/>
                </a:solidFill>
                <a:hlinkClick r:id="rId2"/>
              </a:rPr>
              <a:t>https://www.bosch.com/stories/blockchain-technology-explained/</a:t>
            </a:r>
            <a:r>
              <a:rPr lang="en"/>
              <a:t> </a:t>
            </a:r>
            <a:r>
              <a:rPr lang="en" u="sng">
                <a:solidFill>
                  <a:schemeClr val="hlink"/>
                </a:solidFill>
                <a:hlinkClick r:id="rId3"/>
              </a:rPr>
              <a:t>https://youtu.be/NKAanYdic9Q</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fe37914c2_0_3: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fe37914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Calibri"/>
                <a:ea typeface="Calibri"/>
                <a:cs typeface="Calibri"/>
                <a:sym typeface="Calibri"/>
              </a:rPr>
              <a:t>PRODUCT</a:t>
            </a:r>
            <a:r>
              <a:rPr b="1" lang="en" sz="1000">
                <a:solidFill>
                  <a:schemeClr val="dk1"/>
                </a:solidFill>
                <a:latin typeface="Calibri"/>
                <a:ea typeface="Calibri"/>
                <a:cs typeface="Calibri"/>
                <a:sym typeface="Calibri"/>
              </a:rPr>
              <a:t>:</a:t>
            </a:r>
            <a:r>
              <a:rPr lang="en" sz="1000">
                <a:solidFill>
                  <a:schemeClr val="dk1"/>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2"/>
              </a:rPr>
              <a:t>einride.tech/product</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599babcb1_0_104: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599babcb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Calibri"/>
                <a:ea typeface="Calibri"/>
                <a:cs typeface="Calibri"/>
                <a:sym typeface="Calibri"/>
              </a:rPr>
              <a:t>UX:</a:t>
            </a:r>
            <a:endParaRPr sz="900">
              <a:latin typeface="Calibri"/>
              <a:ea typeface="Calibri"/>
              <a:cs typeface="Calibri"/>
              <a:sym typeface="Calibri"/>
            </a:endParaRPr>
          </a:p>
          <a:p>
            <a:pPr indent="0" lvl="0" marL="0" rtl="0" algn="l">
              <a:spcBef>
                <a:spcPts val="0"/>
              </a:spcBef>
              <a:spcAft>
                <a:spcPts val="0"/>
              </a:spcAft>
              <a:buNone/>
            </a:pPr>
            <a:r>
              <a:rPr lang="en" sz="900" u="sng">
                <a:solidFill>
                  <a:schemeClr val="hlink"/>
                </a:solidFill>
                <a:latin typeface="Calibri"/>
                <a:ea typeface="Calibri"/>
                <a:cs typeface="Calibri"/>
                <a:sym typeface="Calibri"/>
                <a:hlinkClick r:id="rId2"/>
              </a:rPr>
              <a:t>@mbostock/metaballs</a:t>
            </a:r>
            <a:r>
              <a:rPr lang="en" sz="900">
                <a:latin typeface="Calibri"/>
                <a:ea typeface="Calibri"/>
                <a:cs typeface="Calibri"/>
                <a:sym typeface="Calibri"/>
              </a:rPr>
              <a:t>,</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3"/>
              </a:rPr>
              <a:t>buildup.ch</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4"/>
              </a:rPr>
              <a:t>stackoverflow/tags/d3.js</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5"/>
              </a:rPr>
              <a:t>https://www.crypto-finance-conference.com/en/</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6"/>
              </a:rPr>
              <a:t>revolut.com</a:t>
            </a:r>
            <a:r>
              <a:rPr lang="en"/>
              <a:t> </a:t>
            </a:r>
            <a:r>
              <a:rPr lang="en" sz="900" u="sng">
                <a:solidFill>
                  <a:schemeClr val="hlink"/>
                </a:solidFill>
                <a:latin typeface="Calibri"/>
                <a:ea typeface="Calibri"/>
                <a:cs typeface="Calibri"/>
                <a:sym typeface="Calibri"/>
                <a:hlinkClick r:id="rId7"/>
              </a:rPr>
              <a:t>bosshart-consulting</a:t>
            </a:r>
            <a:r>
              <a:rPr lang="en"/>
              <a:t> </a:t>
            </a:r>
            <a:r>
              <a:rPr lang="en" sz="900" u="sng">
                <a:solidFill>
                  <a:schemeClr val="hlink"/>
                </a:solidFill>
                <a:latin typeface="Calibri"/>
                <a:ea typeface="Calibri"/>
                <a:cs typeface="Calibri"/>
                <a:sym typeface="Calibri"/>
                <a:hlinkClick r:id="rId8"/>
              </a:rPr>
              <a:t>volkshaus.ch</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10de222c39_0_17: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de222c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Calibri"/>
                <a:ea typeface="Calibri"/>
                <a:cs typeface="Calibri"/>
                <a:sym typeface="Calibri"/>
              </a:rPr>
              <a:t>f</a:t>
            </a:r>
            <a:r>
              <a:rPr b="1" lang="en" sz="900">
                <a:latin typeface="Calibri"/>
                <a:ea typeface="Calibri"/>
                <a:cs typeface="Calibri"/>
                <a:sym typeface="Calibri"/>
              </a:rPr>
              <a:t>eatures: </a:t>
            </a:r>
            <a:r>
              <a:rPr lang="en" sz="800" u="sng">
                <a:solidFill>
                  <a:schemeClr val="hlink"/>
                </a:solidFill>
                <a:hlinkClick r:id="rId2"/>
              </a:rPr>
              <a:t>deeplearning.net</a:t>
            </a:r>
            <a:r>
              <a:rPr lang="en" sz="800"/>
              <a:t> с точки зрения маркетинга когда чел жмет на кнопки медиума или твитера, было бы очень круто если бы там была припаяна функция, которая позволяла предлагать following. сначала нужно задать вопрос а вы хотите зафоловать визионера димана (на самом деле algotecture - только сделал акаунт на медиуме)? они да или перейти на твитер/медиум димана. </a:t>
            </a:r>
            <a:endParaRPr sz="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599babcb1_0_9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99babcb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dynamic interface: </a:t>
            </a:r>
            <a:r>
              <a:rPr lang="en" sz="900" u="sng">
                <a:solidFill>
                  <a:schemeClr val="hlink"/>
                </a:solidFill>
                <a:latin typeface="Calibri"/>
                <a:ea typeface="Calibri"/>
                <a:cs typeface="Calibri"/>
                <a:sym typeface="Calibri"/>
                <a:hlinkClick r:id="rId2"/>
              </a:rPr>
              <a:t>Force-Directed Graph</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3"/>
              </a:rPr>
              <a:t>github/d3-request</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4"/>
              </a:rPr>
              <a:t>github/d3-delaunay</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5"/>
              </a:rPr>
              <a:t>github/mapbox/delaunator</a:t>
            </a:r>
            <a:r>
              <a:rPr lang="en" sz="900">
                <a:solidFill>
                  <a:schemeClr val="dk1"/>
                </a:solidFill>
                <a:latin typeface="Calibri"/>
                <a:ea typeface="Calibri"/>
                <a:cs typeface="Calibri"/>
                <a:sym typeface="Calibri"/>
              </a:rPr>
              <a:t>, </a:t>
            </a:r>
            <a:br>
              <a:rPr lang="en" sz="900">
                <a:solidFill>
                  <a:schemeClr val="dk1"/>
                </a:solidFill>
                <a:latin typeface="Calibri"/>
                <a:ea typeface="Calibri"/>
                <a:cs typeface="Calibri"/>
                <a:sym typeface="Calibri"/>
              </a:rPr>
            </a:br>
            <a:r>
              <a:rPr lang="en" sz="900" u="sng">
                <a:solidFill>
                  <a:schemeClr val="hlink"/>
                </a:solidFill>
                <a:latin typeface="Calibri"/>
                <a:ea typeface="Calibri"/>
                <a:cs typeface="Calibri"/>
                <a:sym typeface="Calibri"/>
                <a:hlinkClick r:id="rId6"/>
              </a:rPr>
              <a:t>github/d3/wiki</a:t>
            </a:r>
            <a:r>
              <a:rPr lang="en" sz="9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7"/>
              </a:rPr>
              <a:t>bl.ocks.org</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8"/>
              </a:rPr>
              <a:t>devdocs.io/d3~3/chord-layout</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9"/>
              </a:rPr>
              <a:t>d3/wiki/Gallery</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10"/>
              </a:rPr>
              <a:t>mbtaviz.github.io</a:t>
            </a:r>
            <a:endParaRPr/>
          </a:p>
          <a:p>
            <a:pPr indent="0" lvl="0" marL="0" rtl="0" algn="l">
              <a:spcBef>
                <a:spcPts val="0"/>
              </a:spcBef>
              <a:spcAft>
                <a:spcPts val="0"/>
              </a:spcAft>
              <a:buNone/>
            </a:pPr>
            <a:r>
              <a:rPr lang="en" sz="900" u="sng">
                <a:solidFill>
                  <a:schemeClr val="hlink"/>
                </a:solidFill>
                <a:latin typeface="Calibri"/>
                <a:ea typeface="Calibri"/>
                <a:cs typeface="Calibri"/>
                <a:sym typeface="Calibri"/>
                <a:hlinkClick r:id="rId11"/>
              </a:rPr>
              <a:t>uber.github.io/deck.gl</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12"/>
              </a:rPr>
              <a:t>uber.github.io/kepler.gl</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599babcb1_0_11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99babcb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Calibri"/>
                <a:ea typeface="Calibri"/>
                <a:cs typeface="Calibri"/>
                <a:sym typeface="Calibri"/>
              </a:rPr>
              <a:t>Content:</a:t>
            </a:r>
            <a:endParaRPr b="1" sz="900">
              <a:latin typeface="Calibri"/>
              <a:ea typeface="Calibri"/>
              <a:cs typeface="Calibri"/>
              <a:sym typeface="Calibri"/>
            </a:endParaRPr>
          </a:p>
          <a:p>
            <a:pPr indent="0" lvl="0" marL="0" rtl="0" algn="l">
              <a:spcBef>
                <a:spcPts val="0"/>
              </a:spcBef>
              <a:spcAft>
                <a:spcPts val="0"/>
              </a:spcAft>
              <a:buNone/>
            </a:pPr>
            <a:r>
              <a:rPr lang="en" sz="900" u="sng">
                <a:solidFill>
                  <a:schemeClr val="hlink"/>
                </a:solidFill>
                <a:latin typeface="Calibri"/>
                <a:ea typeface="Calibri"/>
                <a:cs typeface="Calibri"/>
                <a:sym typeface="Calibri"/>
                <a:hlinkClick r:id="rId2"/>
              </a:rPr>
              <a:t>masdfab.com</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3"/>
              </a:rPr>
              <a:t>gym.openai.com</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4"/>
              </a:rPr>
              <a:t>bimorph</a:t>
            </a:r>
            <a:r>
              <a:rPr lang="en" sz="900">
                <a:latin typeface="Calibri"/>
                <a:ea typeface="Calibri"/>
                <a:cs typeface="Calibri"/>
                <a:sym typeface="Calibri"/>
              </a:rPr>
              <a:t>, </a:t>
            </a:r>
            <a:r>
              <a:rPr lang="en" sz="900" u="sng">
                <a:solidFill>
                  <a:schemeClr val="hlink"/>
                </a:solidFill>
                <a:latin typeface="Calibri"/>
                <a:ea typeface="Calibri"/>
                <a:cs typeface="Calibri"/>
                <a:sym typeface="Calibri"/>
                <a:hlinkClick r:id="rId5"/>
              </a:rPr>
              <a:t>dconstrct</a:t>
            </a:r>
            <a:r>
              <a:rPr lang="en" sz="900">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fc2543d62_0_12: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fc2543d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Calibri"/>
                <a:ea typeface="Calibri"/>
                <a:cs typeface="Calibri"/>
                <a:sym typeface="Calibri"/>
              </a:rPr>
              <a:t>Use Cases:</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aab9022f9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ab902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7a83df628_1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7a83df6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41f0df24d_1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1f0df2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 name="Shape 21"/>
        <p:cNvGrpSpPr/>
        <p:nvPr/>
      </p:nvGrpSpPr>
      <p:grpSpPr>
        <a:xfrm>
          <a:off x="0" y="0"/>
          <a:ext cx="0" cy="0"/>
          <a:chOff x="0" y="0"/>
          <a:chExt cx="0" cy="0"/>
        </a:xfrm>
      </p:grpSpPr>
      <p:sp>
        <p:nvSpPr>
          <p:cNvPr id="22" name="Google Shape;22;g3599babcb1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599babc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Calibri"/>
                <a:ea typeface="Calibri"/>
                <a:cs typeface="Calibri"/>
                <a:sym typeface="Calibri"/>
                <a:hlinkClick r:id="rId2"/>
              </a:rPr>
              <a:t>getbootstrap/carousel</a:t>
            </a:r>
            <a:r>
              <a:rPr lang="en" sz="1000">
                <a:latin typeface="Calibri"/>
                <a:ea typeface="Calibri"/>
                <a:cs typeface="Calibri"/>
                <a:sym typeface="Calibri"/>
              </a:rPr>
              <a:t>, </a:t>
            </a:r>
            <a:r>
              <a:rPr lang="en" sz="1000" u="sng">
                <a:solidFill>
                  <a:schemeClr val="hlink"/>
                </a:solidFill>
                <a:latin typeface="Calibri"/>
                <a:ea typeface="Calibri"/>
                <a:cs typeface="Calibri"/>
                <a:sym typeface="Calibri"/>
                <a:hlinkClick r:id="rId3"/>
              </a:rPr>
              <a:t>herokuapp</a:t>
            </a:r>
            <a:r>
              <a:rPr lang="en" sz="1000">
                <a:latin typeface="Calibri"/>
                <a:ea typeface="Calibri"/>
                <a:cs typeface="Calibri"/>
                <a:sym typeface="Calibri"/>
              </a:rPr>
              <a:t> - как сделана регистрация. </a:t>
            </a:r>
            <a:r>
              <a:rPr b="1" lang="en" sz="1000">
                <a:solidFill>
                  <a:schemeClr val="dk1"/>
                </a:solidFill>
                <a:latin typeface="Calibri"/>
                <a:ea typeface="Calibri"/>
                <a:cs typeface="Calibri"/>
                <a:sym typeface="Calibri"/>
              </a:rPr>
              <a:t>Collaborative design process. </a:t>
            </a:r>
            <a:r>
              <a:rPr b="1" lang="en" sz="1000" u="sng">
                <a:solidFill>
                  <a:schemeClr val="hlink"/>
                </a:solidFill>
                <a:latin typeface="Calibri"/>
                <a:ea typeface="Calibri"/>
                <a:cs typeface="Calibri"/>
                <a:sym typeface="Calibri"/>
                <a:hlinkClick r:id="rId4"/>
              </a:rPr>
              <a:t>Docker.com</a:t>
            </a:r>
            <a:r>
              <a:rPr b="1" lang="en" sz="1000">
                <a:solidFill>
                  <a:schemeClr val="dk1"/>
                </a:solidFill>
                <a:latin typeface="Calibri"/>
                <a:ea typeface="Calibri"/>
                <a:cs typeface="Calibri"/>
                <a:sym typeface="Calibri"/>
              </a:rPr>
              <a:t>, </a:t>
            </a:r>
            <a:r>
              <a:rPr lang="en" sz="1000" u="sng">
                <a:solidFill>
                  <a:schemeClr val="hlink"/>
                </a:solidFill>
                <a:latin typeface="Calibri"/>
                <a:ea typeface="Calibri"/>
                <a:cs typeface="Calibri"/>
                <a:sym typeface="Calibri"/>
                <a:hlinkClick r:id="rId5"/>
              </a:rPr>
              <a:t>snapcraft.io</a:t>
            </a:r>
            <a:r>
              <a:rPr lang="en" sz="1000">
                <a:latin typeface="Calibri"/>
                <a:ea typeface="Calibri"/>
                <a:cs typeface="Calibri"/>
                <a:sym typeface="Calibri"/>
              </a:rPr>
              <a:t>, </a:t>
            </a:r>
            <a:r>
              <a:rPr lang="en" sz="1000" u="sng">
                <a:solidFill>
                  <a:schemeClr val="hlink"/>
                </a:solidFill>
                <a:latin typeface="Calibri"/>
                <a:ea typeface="Calibri"/>
                <a:cs typeface="Calibri"/>
                <a:sym typeface="Calibri"/>
                <a:hlinkClick r:id="rId6"/>
              </a:rPr>
              <a:t>track.siftery</a:t>
            </a:r>
            <a:r>
              <a:rPr lang="en"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Taking some examples from </a:t>
            </a:r>
            <a:r>
              <a:rPr lang="en" sz="1000" u="sng">
                <a:solidFill>
                  <a:schemeClr val="hlink"/>
                </a:solidFill>
                <a:latin typeface="Calibri"/>
                <a:ea typeface="Calibri"/>
                <a:cs typeface="Calibri"/>
                <a:sym typeface="Calibri"/>
                <a:hlinkClick r:id="rId7"/>
              </a:rPr>
              <a:t>oceanprotocol.com</a:t>
            </a:r>
            <a:r>
              <a:rPr lang="en" sz="1000">
                <a:latin typeface="Calibri"/>
                <a:ea typeface="Calibri"/>
                <a:cs typeface="Calibri"/>
                <a:sym typeface="Calibri"/>
              </a:rPr>
              <a:t>, </a:t>
            </a:r>
            <a:r>
              <a:rPr lang="en" sz="1000" u="sng">
                <a:solidFill>
                  <a:schemeClr val="hlink"/>
                </a:solidFill>
                <a:latin typeface="Calibri"/>
                <a:ea typeface="Calibri"/>
                <a:cs typeface="Calibri"/>
                <a:sym typeface="Calibri"/>
                <a:hlinkClick r:id="rId8"/>
              </a:rPr>
              <a:t>build.snapcraft.io</a:t>
            </a:r>
            <a:r>
              <a:rPr lang="en" sz="1000">
                <a:latin typeface="Calibri"/>
                <a:ea typeface="Calibri"/>
                <a:cs typeface="Calibri"/>
                <a:sym typeface="Calibri"/>
              </a:rPr>
              <a:t>, What product algotecture is look like — </a:t>
            </a:r>
            <a:r>
              <a:rPr lang="en" sz="1000" u="sng">
                <a:solidFill>
                  <a:schemeClr val="hlink"/>
                </a:solidFill>
                <a:latin typeface="Calibri"/>
                <a:ea typeface="Calibri"/>
                <a:cs typeface="Calibri"/>
                <a:sym typeface="Calibri"/>
                <a:hlinkClick r:id="rId9"/>
              </a:rPr>
              <a:t>horvath-partners/digitalisierung-als-zukunftschance-fuer-baukonzerne/</a:t>
            </a:r>
            <a:r>
              <a:rPr lang="en"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rPr lang="en" sz="1000" u="sng">
                <a:solidFill>
                  <a:schemeClr val="hlink"/>
                </a:solidFill>
                <a:latin typeface="Calibri"/>
                <a:ea typeface="Calibri"/>
                <a:cs typeface="Calibri"/>
                <a:sym typeface="Calibri"/>
                <a:hlinkClick r:id="rId10"/>
              </a:rPr>
              <a:t>internetassociation.org</a:t>
            </a:r>
            <a:r>
              <a:rPr lang="en" sz="1000">
                <a:latin typeface="Calibri"/>
                <a:ea typeface="Calibri"/>
                <a:cs typeface="Calibri"/>
                <a:sym typeface="Calibri"/>
              </a:rPr>
              <a:t>, </a:t>
            </a:r>
            <a:r>
              <a:rPr b="1" lang="en" sz="1000">
                <a:latin typeface="Calibri"/>
                <a:ea typeface="Calibri"/>
                <a:cs typeface="Calibri"/>
                <a:sym typeface="Calibri"/>
              </a:rPr>
              <a:t>old version:</a:t>
            </a:r>
            <a:r>
              <a:rPr lang="en" sz="1000">
                <a:latin typeface="Calibri"/>
                <a:ea typeface="Calibri"/>
                <a:cs typeface="Calibri"/>
                <a:sym typeface="Calibri"/>
              </a:rPr>
              <a:t>algotecture manages digital twins of building and their footprints during the entire lifecycle. </a:t>
            </a:r>
            <a:r>
              <a:rPr lang="en" sz="1000">
                <a:solidFill>
                  <a:srgbClr val="0A0A0A"/>
                </a:solidFill>
                <a:latin typeface="Calibri"/>
                <a:ea typeface="Calibri"/>
                <a:cs typeface="Calibri"/>
                <a:sym typeface="Calibri"/>
              </a:rPr>
              <a:t>collaboration platforms as </a:t>
            </a:r>
            <a:r>
              <a:rPr lang="en" sz="1000" u="sng">
                <a:solidFill>
                  <a:srgbClr val="1155CC"/>
                </a:solidFill>
                <a:latin typeface="Calibri"/>
                <a:ea typeface="Calibri"/>
                <a:cs typeface="Calibri"/>
                <a:sym typeface="Calibri"/>
                <a:hlinkClick r:id="rId11"/>
              </a:rPr>
              <a:t>npmjs.com</a:t>
            </a:r>
            <a:r>
              <a:rPr lang="en" sz="1000">
                <a:solidFill>
                  <a:srgbClr val="0A0A0A"/>
                </a:solidFill>
                <a:latin typeface="Calibri"/>
                <a:ea typeface="Calibri"/>
                <a:cs typeface="Calibri"/>
                <a:sym typeface="Calibri"/>
              </a:rPr>
              <a:t> </a:t>
            </a:r>
            <a:endParaRPr sz="100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37179f69c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7179f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chemeClr val="hlink"/>
                </a:solidFill>
                <a:hlinkClick r:id="rId2"/>
              </a:rPr>
              <a:t>search-NuDB</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599babcb1_0_13: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99babc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41f0df24d_1_18: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1f0df24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Roboto"/>
                <a:ea typeface="Roboto"/>
                <a:cs typeface="Roboto"/>
                <a:sym typeface="Roboto"/>
                <a:hlinkClick r:id="rId2"/>
              </a:rPr>
              <a:t>https://ifcwebserver.wordpress.com/system-architecture/</a:t>
            </a:r>
            <a:r>
              <a:rPr lang="en" sz="900">
                <a:latin typeface="Roboto"/>
                <a:ea typeface="Roboto"/>
                <a:cs typeface="Roboto"/>
                <a:sym typeface="Roboto"/>
              </a:rPr>
              <a:t> </a:t>
            </a:r>
            <a:endParaRPr sz="9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220389d64_0_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20389d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chemeClr val="hlink"/>
                </a:solidFill>
                <a:hlinkClick r:id="rId2"/>
              </a:rPr>
              <a:t>monax.io</a:t>
            </a:r>
            <a:r>
              <a:rPr lang="en" sz="900">
                <a:solidFill>
                  <a:schemeClr val="dk1"/>
                </a:solidFill>
              </a:rPr>
              <a:t>, </a:t>
            </a:r>
            <a:r>
              <a:rPr lang="en" sz="900" u="sng">
                <a:solidFill>
                  <a:schemeClr val="hlink"/>
                </a:solidFill>
                <a:hlinkClick r:id="rId3"/>
              </a:rPr>
              <a:t>monax.io/platform</a:t>
            </a:r>
            <a:r>
              <a:rPr lang="en" sz="900">
                <a:latin typeface="Roboto"/>
                <a:ea typeface="Roboto"/>
                <a:cs typeface="Roboto"/>
                <a:sym typeface="Roboto"/>
              </a:rPr>
              <a:t>, </a:t>
            </a:r>
            <a:endParaRPr sz="9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126eabe85_1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26eabe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2f01bf39c_0_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f01bf3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Еще нужно что-то крутое чтобы люди ходили на страницу и говорили как круто, нужны партнеры – </a:t>
            </a:r>
            <a:r>
              <a:rPr lang="en" sz="800" u="sng">
                <a:solidFill>
                  <a:schemeClr val="hlink"/>
                </a:solidFill>
                <a:hlinkClick r:id="rId2"/>
              </a:rPr>
              <a:t>http://bcw.bosch-si.com/berlin/supply-chain-logistics/</a:t>
            </a:r>
            <a:r>
              <a:rPr lang="en" sz="800"/>
              <a:t> </a:t>
            </a:r>
            <a:endParaRPr sz="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fb4ff69b9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b4ff69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2"/>
              </a:rPr>
              <a:t>planningandbuildingcontroltoday</a:t>
            </a:r>
            <a:r>
              <a:rPr lang="en" sz="900"/>
              <a:t> </a:t>
            </a:r>
            <a:endParaRPr sz="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126a44b963_1_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6a44b96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2"/>
              </a:rPr>
              <a:t>planningandbuildingcontroltoday</a:t>
            </a:r>
            <a:r>
              <a:rPr lang="en" sz="900"/>
              <a:t> </a:t>
            </a:r>
            <a:endParaRPr sz="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10de222c39_0_8: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de222c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archilogic/features</a:t>
            </a:r>
            <a:r>
              <a:rPr lang="en"/>
              <a:t>, </a:t>
            </a:r>
            <a:r>
              <a:rPr lang="en" u="sng">
                <a:solidFill>
                  <a:schemeClr val="hlink"/>
                </a:solidFill>
                <a:hlinkClick r:id="rId3"/>
              </a:rPr>
              <a:t>gitlab/features</a:t>
            </a:r>
            <a:r>
              <a:rPr lang="en"/>
              <a:t>, </a:t>
            </a:r>
            <a:r>
              <a:rPr lang="en" u="sng">
                <a:solidFill>
                  <a:schemeClr val="hlink"/>
                </a:solidFill>
                <a:hlinkClick r:id="rId4"/>
              </a:rPr>
              <a:t>spring/projects</a:t>
            </a:r>
            <a:r>
              <a:rPr lang="en"/>
              <a:t>, </a:t>
            </a:r>
            <a:endParaRPr/>
          </a:p>
          <a:p>
            <a:pPr indent="0" lvl="0" marL="0" rtl="0" algn="l">
              <a:spcBef>
                <a:spcPts val="0"/>
              </a:spcBef>
              <a:spcAft>
                <a:spcPts val="0"/>
              </a:spcAft>
              <a:buNone/>
            </a:pPr>
            <a:r>
              <a:rPr lang="en"/>
              <a:t>qualifiziertes Raumprogramm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599babcb1_0_116: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99babcb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https://uber.github.io/kepler.gl/#/demo/nyctrips</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 name="Shape 33"/>
        <p:cNvGrpSpPr/>
        <p:nvPr/>
      </p:nvGrpSpPr>
      <p:grpSpPr>
        <a:xfrm>
          <a:off x="0" y="0"/>
          <a:ext cx="0" cy="0"/>
          <a:chOff x="0" y="0"/>
          <a:chExt cx="0" cy="0"/>
        </a:xfrm>
      </p:grpSpPr>
      <p:sp>
        <p:nvSpPr>
          <p:cNvPr id="34" name="Google Shape;34;g37a9f5db98_0_2: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37a9f5db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Roadmap:</a:t>
            </a:r>
            <a:r>
              <a:rPr lang="en" sz="1000"/>
              <a:t> for 2018, </a:t>
            </a:r>
            <a:r>
              <a:rPr lang="en" sz="1000" u="sng">
                <a:solidFill>
                  <a:schemeClr val="hlink"/>
                </a:solidFill>
                <a:hlinkClick r:id="rId2"/>
              </a:rPr>
              <a:t>ems-group</a:t>
            </a:r>
            <a:r>
              <a:rPr lang="en" sz="1000"/>
              <a:t>, </a:t>
            </a:r>
            <a:r>
              <a:rPr lang="en" sz="1000" u="sng">
                <a:solidFill>
                  <a:schemeClr val="hlink"/>
                </a:solidFill>
                <a:hlinkClick r:id="rId3"/>
              </a:rPr>
              <a:t>itwo</a:t>
            </a:r>
            <a:r>
              <a:rPr lang="en" sz="1000"/>
              <a:t>, </a:t>
            </a:r>
            <a:r>
              <a:rPr lang="en" sz="1000" u="sng">
                <a:solidFill>
                  <a:schemeClr val="hlink"/>
                </a:solidFill>
                <a:hlinkClick r:id="rId4"/>
              </a:rPr>
              <a:t>rib/industries</a:t>
            </a:r>
            <a:r>
              <a:rPr lang="en" sz="1000"/>
              <a:t> </a:t>
            </a:r>
            <a:r>
              <a:rPr lang="en" sz="1000" u="sng">
                <a:solidFill>
                  <a:schemeClr val="hlink"/>
                </a:solidFill>
                <a:hlinkClick r:id="rId5"/>
              </a:rPr>
              <a:t>https://developer.twitter.com</a:t>
            </a:r>
            <a:r>
              <a:rPr lang="en" sz="1000"/>
              <a:t> </a:t>
            </a:r>
            <a:r>
              <a:rPr lang="en" sz="1000" u="sng">
                <a:solidFill>
                  <a:schemeClr val="hlink"/>
                </a:solidFill>
                <a:hlinkClick r:id="rId6"/>
              </a:rPr>
              <a:t>linkeddata.org</a:t>
            </a:r>
            <a:r>
              <a:rPr lang="en" sz="1000"/>
              <a:t> </a:t>
            </a:r>
            <a:r>
              <a:rPr lang="en" sz="1000" u="sng">
                <a:solidFill>
                  <a:schemeClr val="hlink"/>
                </a:solidFill>
                <a:hlinkClick r:id="rId7"/>
              </a:rPr>
              <a:t>SSI</a:t>
            </a:r>
            <a:r>
              <a:rPr lang="en" sz="1000"/>
              <a:t> </a:t>
            </a:r>
            <a:endParaRPr sz="1000"/>
          </a:p>
          <a:p>
            <a:pPr indent="0" lvl="0" marL="0" rtl="0" algn="l">
              <a:spcBef>
                <a:spcPts val="0"/>
              </a:spcBef>
              <a:spcAft>
                <a:spcPts val="0"/>
              </a:spcAft>
              <a:buNone/>
            </a:pPr>
            <a:r>
              <a:rPr lang="en" sz="1000"/>
              <a:t>Core technologies </a:t>
            </a:r>
            <a:r>
              <a:rPr lang="en" sz="1000" u="sng">
                <a:solidFill>
                  <a:schemeClr val="hlink"/>
                </a:solidFill>
                <a:hlinkClick r:id="rId8"/>
              </a:rPr>
              <a:t>communication</a:t>
            </a:r>
            <a:r>
              <a:rPr lang="en" sz="1000"/>
              <a:t> </a:t>
            </a:r>
            <a:r>
              <a:rPr lang="en" sz="1000" u="sng">
                <a:solidFill>
                  <a:schemeClr val="hlink"/>
                </a:solidFill>
                <a:hlinkClick r:id="rId9"/>
              </a:rPr>
              <a:t>https://github.com/kbastani/spring-boot-graph-processing-example</a:t>
            </a:r>
            <a:r>
              <a:rPr lang="en" sz="1000"/>
              <a:t> </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145c91d4a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45c91d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2"/>
              </a:rPr>
              <a:t>getbootstrap/carousel</a:t>
            </a:r>
            <a:r>
              <a:rPr lang="en" sz="900"/>
              <a:t>, </a:t>
            </a:r>
            <a:r>
              <a:rPr lang="en" sz="900" u="sng">
                <a:solidFill>
                  <a:schemeClr val="hlink"/>
                </a:solidFill>
                <a:hlinkClick r:id="rId3"/>
              </a:rPr>
              <a:t>herokuapp</a:t>
            </a:r>
            <a:r>
              <a:rPr lang="en" sz="900"/>
              <a:t> - как сделана регистрация. </a:t>
            </a:r>
            <a:r>
              <a:rPr b="1" lang="en" sz="900">
                <a:solidFill>
                  <a:schemeClr val="dk1"/>
                </a:solidFill>
                <a:latin typeface="Muli"/>
                <a:ea typeface="Muli"/>
                <a:cs typeface="Muli"/>
                <a:sym typeface="Muli"/>
              </a:rPr>
              <a:t>Collaborative design process. </a:t>
            </a:r>
            <a:r>
              <a:rPr b="1" lang="en" sz="900" u="sng">
                <a:solidFill>
                  <a:schemeClr val="hlink"/>
                </a:solidFill>
                <a:latin typeface="Muli"/>
                <a:ea typeface="Muli"/>
                <a:cs typeface="Muli"/>
                <a:sym typeface="Muli"/>
                <a:hlinkClick r:id="rId4"/>
              </a:rPr>
              <a:t>Docker.com</a:t>
            </a:r>
            <a:r>
              <a:rPr b="1" lang="en" sz="900">
                <a:solidFill>
                  <a:schemeClr val="dk1"/>
                </a:solidFill>
                <a:latin typeface="Muli"/>
                <a:ea typeface="Muli"/>
                <a:cs typeface="Muli"/>
                <a:sym typeface="Muli"/>
              </a:rPr>
              <a:t>, </a:t>
            </a:r>
            <a:r>
              <a:rPr lang="en" sz="900" u="sng">
                <a:solidFill>
                  <a:schemeClr val="hlink"/>
                </a:solidFill>
                <a:latin typeface="Muli"/>
                <a:ea typeface="Muli"/>
                <a:cs typeface="Muli"/>
                <a:sym typeface="Muli"/>
                <a:hlinkClick r:id="rId5"/>
              </a:rPr>
              <a:t>snapcraft.io</a:t>
            </a:r>
            <a:r>
              <a:rPr lang="en" sz="900"/>
              <a:t>, </a:t>
            </a:r>
            <a:r>
              <a:rPr lang="en" sz="900" u="sng">
                <a:solidFill>
                  <a:schemeClr val="hlink"/>
                </a:solidFill>
                <a:hlinkClick r:id="rId6"/>
              </a:rPr>
              <a:t>track.siftery</a:t>
            </a:r>
            <a:r>
              <a:rPr lang="en" sz="900"/>
              <a:t>, </a:t>
            </a:r>
            <a:endParaRPr sz="900"/>
          </a:p>
          <a:p>
            <a:pPr indent="0" lvl="0" marL="0" rtl="0" algn="l">
              <a:spcBef>
                <a:spcPts val="0"/>
              </a:spcBef>
              <a:spcAft>
                <a:spcPts val="0"/>
              </a:spcAft>
              <a:buNone/>
            </a:pPr>
            <a:r>
              <a:rPr lang="en" sz="900"/>
              <a:t>Taking some examples from </a:t>
            </a:r>
            <a:r>
              <a:rPr lang="en" sz="900" u="sng">
                <a:solidFill>
                  <a:schemeClr val="hlink"/>
                </a:solidFill>
                <a:hlinkClick r:id="rId7"/>
              </a:rPr>
              <a:t>oceanprotocol.com</a:t>
            </a:r>
            <a:r>
              <a:rPr lang="en" sz="900"/>
              <a:t>, </a:t>
            </a:r>
            <a:r>
              <a:rPr lang="en" sz="900" u="sng">
                <a:solidFill>
                  <a:schemeClr val="hlink"/>
                </a:solidFill>
                <a:hlinkClick r:id="rId8"/>
              </a:rPr>
              <a:t>build.snapcraft.io</a:t>
            </a:r>
            <a:r>
              <a:rPr lang="en" sz="900"/>
              <a:t>, What product algotecture is look like — </a:t>
            </a:r>
            <a:r>
              <a:rPr lang="en" sz="900" u="sng">
                <a:solidFill>
                  <a:schemeClr val="hlink"/>
                </a:solidFill>
                <a:hlinkClick r:id="rId9"/>
              </a:rPr>
              <a:t>horvath-partners/digitalisierung-als-zukunftschance-fuer-baukonzerne/</a:t>
            </a:r>
            <a:r>
              <a:rPr lang="en" sz="900"/>
              <a:t> </a:t>
            </a:r>
            <a:endParaRPr sz="900"/>
          </a:p>
          <a:p>
            <a:pPr indent="0" lvl="0" marL="0" rtl="0" algn="l">
              <a:spcBef>
                <a:spcPts val="0"/>
              </a:spcBef>
              <a:spcAft>
                <a:spcPts val="0"/>
              </a:spcAft>
              <a:buNone/>
            </a:pPr>
            <a:r>
              <a:rPr lang="en" sz="900" u="sng">
                <a:solidFill>
                  <a:schemeClr val="hlink"/>
                </a:solidFill>
                <a:hlinkClick r:id="rId10"/>
              </a:rPr>
              <a:t>internetassociation.org</a:t>
            </a:r>
            <a:r>
              <a:rPr lang="en" sz="900"/>
              <a:t>, </a:t>
            </a:r>
            <a:endParaRPr sz="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33c6443bcc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33c6443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3599babcb1_0_95: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99babcb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t>Header</a:t>
            </a:r>
            <a:r>
              <a:rPr lang="en" sz="900"/>
              <a:t>: </a:t>
            </a:r>
            <a:endParaRPr sz="900"/>
          </a:p>
          <a:p>
            <a:pPr indent="0" lvl="0" marL="0" rtl="0" algn="l">
              <a:spcBef>
                <a:spcPts val="0"/>
              </a:spcBef>
              <a:spcAft>
                <a:spcPts val="0"/>
              </a:spcAft>
              <a:buNone/>
            </a:pPr>
            <a:r>
              <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fc2543d62_0_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fc2543d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145c91d4a_0_23: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45c91d4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t>Footer</a:t>
            </a:r>
            <a:r>
              <a:rPr lang="en" sz="900"/>
              <a:t>: </a:t>
            </a:r>
            <a:r>
              <a:rPr lang="en" sz="900" u="sng">
                <a:solidFill>
                  <a:schemeClr val="hlink"/>
                </a:solidFill>
                <a:hlinkClick r:id="rId2"/>
              </a:rPr>
              <a:t>fuw.ch</a:t>
            </a:r>
            <a:r>
              <a:rPr lang="en" sz="900"/>
              <a:t>, </a:t>
            </a:r>
            <a:r>
              <a:rPr lang="en" sz="900">
                <a:solidFill>
                  <a:schemeClr val="dk1"/>
                </a:solidFill>
              </a:rPr>
              <a:t>Algotecture News </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145c91d4a_0_46: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45c91d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Calibri"/>
                <a:ea typeface="Calibri"/>
                <a:cs typeface="Calibri"/>
                <a:sym typeface="Calibri"/>
              </a:rPr>
              <a:t>DESIGN &amp; UX </a:t>
            </a:r>
            <a:r>
              <a:rPr b="1" lang="en" sz="1000">
                <a:solidFill>
                  <a:schemeClr val="dk1"/>
                </a:solidFill>
                <a:latin typeface="Calibri"/>
                <a:ea typeface="Calibri"/>
                <a:cs typeface="Calibri"/>
                <a:sym typeface="Calibri"/>
              </a:rPr>
              <a:t>VALUES: </a:t>
            </a:r>
            <a:r>
              <a:rPr lang="en" sz="1000" u="sng">
                <a:solidFill>
                  <a:schemeClr val="hlink"/>
                </a:solidFill>
                <a:latin typeface="Calibri"/>
                <a:ea typeface="Calibri"/>
                <a:cs typeface="Calibri"/>
                <a:sym typeface="Calibri"/>
                <a:hlinkClick r:id="rId2"/>
              </a:rPr>
              <a:t>metamask.io</a:t>
            </a:r>
            <a:r>
              <a:rPr lang="en" sz="1000">
                <a:solidFill>
                  <a:schemeClr val="dk1"/>
                </a:solidFill>
                <a:latin typeface="Calibri"/>
                <a:ea typeface="Calibri"/>
                <a:cs typeface="Calibri"/>
                <a:sym typeface="Calibri"/>
              </a:rPr>
              <a:t> 3d on the front </a:t>
            </a:r>
            <a:endParaRPr sz="9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fe2a5dda2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fe2a5dd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Calibri"/>
                <a:ea typeface="Calibri"/>
                <a:cs typeface="Calibri"/>
                <a:sym typeface="Calibri"/>
              </a:rPr>
              <a:t>DEV: </a:t>
            </a:r>
            <a:r>
              <a:rPr lang="en" sz="1000" u="sng">
                <a:solidFill>
                  <a:schemeClr val="hlink"/>
                </a:solidFill>
                <a:latin typeface="Calibri"/>
                <a:ea typeface="Calibri"/>
                <a:cs typeface="Calibri"/>
                <a:sym typeface="Calibri"/>
                <a:hlinkClick r:id="rId2"/>
              </a:rPr>
              <a:t>github.com/f-o-a-m/public-research</a:t>
            </a:r>
            <a:r>
              <a:rPr lang="en" sz="1000">
                <a:solidFill>
                  <a:schemeClr val="dk1"/>
                </a:solidFill>
                <a:latin typeface="Calibri"/>
                <a:ea typeface="Calibri"/>
                <a:cs typeface="Calibri"/>
                <a:sym typeface="Calibri"/>
              </a:rPr>
              <a:t> </a:t>
            </a:r>
            <a:endParaRPr sz="9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2840054"/>
            <a:ext cx="7772400" cy="784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 name="Shape 13"/>
        <p:cNvGrpSpPr/>
        <p:nvPr/>
      </p:nvGrpSpPr>
      <p:grpSpPr>
        <a:xfrm>
          <a:off x="0" y="0"/>
          <a:ext cx="0" cy="0"/>
          <a:chOff x="0" y="0"/>
          <a:chExt cx="0" cy="0"/>
        </a:xfrm>
      </p:grpSpPr>
      <p:sp>
        <p:nvSpPr>
          <p:cNvPr id="14" name="Google Shape;14;p3"/>
          <p:cNvSpPr txBox="1"/>
          <p:nvPr>
            <p:ph idx="12" type="sldNum"/>
          </p:nvPr>
        </p:nvSpPr>
        <p:spPr>
          <a:xfrm>
            <a:off x="8556791" y="4749851"/>
            <a:ext cx="548700" cy="393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3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einride.tech/product/" TargetMode="External"/><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1" Type="http://schemas.openxmlformats.org/officeDocument/2006/relationships/hyperlink" Target="https://irisvr.com" TargetMode="External"/><Relationship Id="rId10" Type="http://schemas.openxmlformats.org/officeDocument/2006/relationships/hyperlink" Target="https://www.datahouse.ch/kunden" TargetMode="External"/><Relationship Id="rId13" Type="http://schemas.openxmlformats.org/officeDocument/2006/relationships/hyperlink" Target="https://www.sap.com/cis/products/analytics/business-intelligence-bi.html" TargetMode="External"/><Relationship Id="rId12" Type="http://schemas.openxmlformats.org/officeDocument/2006/relationships/hyperlink" Target="https://www.icebrg.io"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revolut.com" TargetMode="External"/><Relationship Id="rId4" Type="http://schemas.openxmlformats.org/officeDocument/2006/relationships/image" Target="../media/image22.png"/><Relationship Id="rId9" Type="http://schemas.openxmlformats.org/officeDocument/2006/relationships/hyperlink" Target="https://www.wuestpartner.com" TargetMode="External"/><Relationship Id="rId15" Type="http://schemas.openxmlformats.org/officeDocument/2006/relationships/hyperlink" Target="https://www.oracle.com/solutions/business-analytics/business-intelligence/index.html" TargetMode="External"/><Relationship Id="rId14" Type="http://schemas.openxmlformats.org/officeDocument/2006/relationships/hyperlink" Target="https://www.ibm.com/ch-en/marketplace/business-intelligence" TargetMode="External"/><Relationship Id="rId5" Type="http://schemas.openxmlformats.org/officeDocument/2006/relationships/hyperlink" Target="https://www.bosshart-consulting.ch" TargetMode="External"/><Relationship Id="rId6" Type="http://schemas.openxmlformats.org/officeDocument/2006/relationships/image" Target="../media/image5.png"/><Relationship Id="rId7" Type="http://schemas.openxmlformats.org/officeDocument/2006/relationships/hyperlink" Target="https://www.volkshaus.ch" TargetMode="External"/><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l.ocks.org/mbostock/4062045" TargetMode="External"/><Relationship Id="rId4" Type="http://schemas.openxmlformats.org/officeDocument/2006/relationships/image" Target="../media/image27.png"/><Relationship Id="rId9" Type="http://schemas.openxmlformats.org/officeDocument/2006/relationships/hyperlink" Target="https://uber.github.io/kepler.gl/#/" TargetMode="External"/><Relationship Id="rId5" Type="http://schemas.openxmlformats.org/officeDocument/2006/relationships/hyperlink" Target="http://uber.github.io/deck.gl/#/examples/overview" TargetMode="External"/><Relationship Id="rId6" Type="http://schemas.openxmlformats.org/officeDocument/2006/relationships/image" Target="../media/image30.png"/><Relationship Id="rId7" Type="http://schemas.openxmlformats.org/officeDocument/2006/relationships/hyperlink" Target="http://uber.github.io/deck.gl/#/" TargetMode="External"/><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constrct.com" TargetMode="External"/><Relationship Id="rId4" Type="http://schemas.openxmlformats.org/officeDocument/2006/relationships/image" Target="../media/image20.png"/><Relationship Id="rId5" Type="http://schemas.openxmlformats.org/officeDocument/2006/relationships/hyperlink" Target="https://bimorph.com" TargetMode="External"/><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trellisldp.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1" Type="http://schemas.openxmlformats.org/officeDocument/2006/relationships/hyperlink" Target="https://symphony.com/" TargetMode="External"/><Relationship Id="rId10" Type="http://schemas.openxmlformats.org/officeDocument/2006/relationships/hyperlink" Target="https://ipn.ch/"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ey.com/ch/en/home" TargetMode="External"/><Relationship Id="rId4" Type="http://schemas.openxmlformats.org/officeDocument/2006/relationships/hyperlink" Target="http://www.topcoder.com/" TargetMode="External"/><Relationship Id="rId9" Type="http://schemas.openxmlformats.org/officeDocument/2006/relationships/hyperlink" Target="https://www.arago.co/" TargetMode="External"/><Relationship Id="rId5" Type="http://schemas.openxmlformats.org/officeDocument/2006/relationships/hyperlink" Target="https://www.kickstarter.com/" TargetMode="External"/><Relationship Id="rId6" Type="http://schemas.openxmlformats.org/officeDocument/2006/relationships/hyperlink" Target="http://www.kpcb.com/" TargetMode="External"/><Relationship Id="rId7" Type="http://schemas.openxmlformats.org/officeDocument/2006/relationships/hyperlink" Target="https://www.jetbrains.com/" TargetMode="External"/><Relationship Id="rId8" Type="http://schemas.openxmlformats.org/officeDocument/2006/relationships/hyperlink" Target="http://pryv.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youtube.com/watch?v=kdUSmoRuTHQ" TargetMode="External"/><Relationship Id="rId4" Type="http://schemas.openxmlformats.org/officeDocument/2006/relationships/image" Target="../media/image11.png"/><Relationship Id="rId5" Type="http://schemas.openxmlformats.org/officeDocument/2006/relationships/hyperlink" Target="http://www.eocengineers.com/about-us" TargetMode="External"/><Relationship Id="rId6" Type="http://schemas.openxmlformats.org/officeDocument/2006/relationships/hyperlink" Target="https://airshaper.com/" TargetMode="External"/><Relationship Id="rId7" Type="http://schemas.openxmlformats.org/officeDocument/2006/relationships/hyperlink" Target="https://www.revolut.com/" TargetMode="External"/><Relationship Id="rId8" Type="http://schemas.openxmlformats.org/officeDocument/2006/relationships/hyperlink" Target="https://www.youtube.com/watch?v=z1chFB-dalU&amp;t=141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ifcwebserver.org" TargetMode="External"/><Relationship Id="rId4" Type="http://schemas.openxmlformats.org/officeDocument/2006/relationships/hyperlink" Target="http://www.ifcwebserver.org" TargetMode="External"/></Relationships>
</file>

<file path=ppt/slides/_rels/slide21.xml.rels><?xml version="1.0" encoding="UTF-8" standalone="yes"?><Relationships xmlns="http://schemas.openxmlformats.org/package/2006/relationships"><Relationship Id="rId10" Type="http://schemas.openxmlformats.org/officeDocument/2006/relationships/hyperlink" Target="https://www.cloudcomputing-insider.de/was-ist-eine-rest-api-a-611116/"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itwo40.rib-software.com/itwo40/rel3/client/webapihelp/#!/basics.config" TargetMode="External"/><Relationship Id="rId4" Type="http://schemas.openxmlformats.org/officeDocument/2006/relationships/hyperlink" Target="http://rib-tst-i2gpu01.rib-software.com/doc-2017-sp2/build/api_ref/libsc/classes.html" TargetMode="External"/><Relationship Id="rId9" Type="http://schemas.openxmlformats.org/officeDocument/2006/relationships/hyperlink" Target="http://rib-tst-i2gpu01.rib-software.com/doc-2017-sp2/build/api_ref/libsc/classes.html" TargetMode="External"/><Relationship Id="rId5" Type="http://schemas.openxmlformats.org/officeDocument/2006/relationships/image" Target="../media/image19.png"/><Relationship Id="rId6" Type="http://schemas.openxmlformats.org/officeDocument/2006/relationships/hyperlink" Target="http://www.entityframeworktutorial.net/EntityFramework4.3/dbcontext-vs-objectcontext.aspx" TargetMode="External"/><Relationship Id="rId7" Type="http://schemas.openxmlformats.org/officeDocument/2006/relationships/hyperlink" Target="https://en.wikipedia.org/wiki/Scheduling_(computing)" TargetMode="External"/><Relationship Id="rId8" Type="http://schemas.openxmlformats.org/officeDocument/2006/relationships/hyperlink" Target="https://en.wikipedia.org/wiki/Job_schedul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eveloper.twitter.com" TargetMode="External"/><Relationship Id="rId4" Type="http://schemas.openxmlformats.org/officeDocument/2006/relationships/hyperlink" Target="https://developer.twitter.com" TargetMode="External"/><Relationship Id="rId5" Type="http://schemas.openxmlformats.org/officeDocument/2006/relationships/hyperlink" Target="https://github.com/kbastani/spring-boot-graph-processing-example" TargetMode="External"/><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treamlineicons.com/free/" TargetMode="External"/><Relationship Id="rId4" Type="http://schemas.openxmlformats.org/officeDocument/2006/relationships/hyperlink" Target="https://shira-inbar.com/" TargetMode="External"/><Relationship Id="rId5" Type="http://schemas.openxmlformats.org/officeDocument/2006/relationships/image" Target="../media/image9.gif"/></Relationships>
</file>

<file path=ppt/slides/_rels/slide5.xml.rels><?xml version="1.0" encoding="UTF-8" standalone="yes"?><Relationships xmlns="http://schemas.openxmlformats.org/package/2006/relationships"><Relationship Id="rId11" Type="http://schemas.openxmlformats.org/officeDocument/2006/relationships/hyperlink" Target="https://www.crunchbase.com/organization/algotecture" TargetMode="External"/><Relationship Id="rId10" Type="http://schemas.openxmlformats.org/officeDocument/2006/relationships/hyperlink" Target="https://angel.co/algotecture/" TargetMode="External"/><Relationship Id="rId13" Type="http://schemas.openxmlformats.org/officeDocument/2006/relationships/hyperlink" Target="https://www.instagram.com/algo_tecture/" TargetMode="External"/><Relationship Id="rId12" Type="http://schemas.openxmlformats.org/officeDocument/2006/relationships/hyperlink" Target="https://www.reddit.com/user/algotecture"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www.wired.com/" TargetMode="External"/><Relationship Id="rId9" Type="http://schemas.openxmlformats.org/officeDocument/2006/relationships/hyperlink" Target="https://twitter.com/algo_tecture" TargetMode="External"/><Relationship Id="rId15" Type="http://schemas.openxmlformats.org/officeDocument/2006/relationships/image" Target="../media/image2.png"/><Relationship Id="rId14" Type="http://schemas.openxmlformats.org/officeDocument/2006/relationships/hyperlink" Target="https://fontawesome.com/icons/angellist?style=brands" TargetMode="External"/><Relationship Id="rId5" Type="http://schemas.openxmlformats.org/officeDocument/2006/relationships/hyperlink" Target="https://github.com/algotecture" TargetMode="External"/><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hyperlink" Target="https://www.linkedin.com/company/algotect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www.viant.io" TargetMode="External"/><Relationship Id="rId5" Type="http://schemas.openxmlformats.org/officeDocument/2006/relationships/hyperlink" Target="http://www.viant.io" TargetMode="External"/><Relationship Id="rId6" Type="http://schemas.openxmlformats.org/officeDocument/2006/relationships/hyperlink" Target="http://www.viant.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6.png"/><Relationship Id="rId9" Type="http://schemas.openxmlformats.org/officeDocument/2006/relationships/hyperlink" Target="http://www.faz.net/aktuell/finanzen/boersen-maerkte/index.htn" TargetMode="External"/><Relationship Id="rId5" Type="http://schemas.openxmlformats.org/officeDocument/2006/relationships/image" Target="../media/image7.png"/><Relationship Id="rId6" Type="http://schemas.openxmlformats.org/officeDocument/2006/relationships/hyperlink" Target="https://www.bloomberg.com/europe" TargetMode="External"/><Relationship Id="rId7" Type="http://schemas.openxmlformats.org/officeDocument/2006/relationships/hyperlink" Target="https://www.fuw.ch/" TargetMode="External"/><Relationship Id="rId8" Type="http://schemas.openxmlformats.org/officeDocument/2006/relationships/hyperlink" Target="https://www.similarweb.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n.wikipedia.org/wiki/Human%E2%80%93computer_interaction" TargetMode="External"/><Relationship Id="rId4" Type="http://schemas.openxmlformats.org/officeDocument/2006/relationships/hyperlink" Target="https://www.similarweb.com" TargetMode="External"/><Relationship Id="rId5" Type="http://schemas.openxmlformats.org/officeDocument/2006/relationships/hyperlink" Target="https://www.similarweb.com" TargetMode="External"/><Relationship Id="rId6" Type="http://schemas.openxmlformats.org/officeDocument/2006/relationships/hyperlink" Target="https://www.npmjs.com" TargetMode="External"/><Relationship Id="rId7" Type="http://schemas.openxmlformats.org/officeDocument/2006/relationships/hyperlink" Target="https://www.revolut.com" TargetMode="External"/><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f-o-a-m.github.io/foam.developer/"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 name="Shape 18"/>
        <p:cNvGrpSpPr/>
        <p:nvPr/>
      </p:nvGrpSpPr>
      <p:grpSpPr>
        <a:xfrm>
          <a:off x="0" y="0"/>
          <a:ext cx="0" cy="0"/>
          <a:chOff x="0" y="0"/>
          <a:chExt cx="0" cy="0"/>
        </a:xfrm>
      </p:grpSpPr>
      <p:sp>
        <p:nvSpPr>
          <p:cNvPr id="19" name="Google Shape;19;p4"/>
          <p:cNvSpPr txBox="1"/>
          <p:nvPr/>
        </p:nvSpPr>
        <p:spPr>
          <a:xfrm>
            <a:off x="3529500" y="2506925"/>
            <a:ext cx="1895700" cy="16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Barlow"/>
                <a:ea typeface="Barlow"/>
                <a:cs typeface="Barlow"/>
                <a:sym typeface="Barlow"/>
              </a:rPr>
              <a:t>ALGO</a:t>
            </a:r>
            <a:endParaRPr sz="4800">
              <a:latin typeface="Barlow"/>
              <a:ea typeface="Barlow"/>
              <a:cs typeface="Barlow"/>
              <a:sym typeface="Barlow"/>
            </a:endParaRPr>
          </a:p>
          <a:p>
            <a:pPr indent="0" lvl="0" marL="0" rtl="0" algn="ctr">
              <a:spcBef>
                <a:spcPts val="0"/>
              </a:spcBef>
              <a:spcAft>
                <a:spcPts val="0"/>
              </a:spcAft>
              <a:buNone/>
            </a:pPr>
            <a:r>
              <a:rPr b="1" lang="en" sz="2800">
                <a:latin typeface="Barlow"/>
                <a:ea typeface="Barlow"/>
                <a:cs typeface="Barlow"/>
                <a:sym typeface="Barlow"/>
              </a:rPr>
              <a:t>TECTURE</a:t>
            </a:r>
            <a:endParaRPr b="1" sz="2800">
              <a:latin typeface="Barlow"/>
              <a:ea typeface="Barlow"/>
              <a:cs typeface="Barlow"/>
              <a:sym typeface="Barlow"/>
            </a:endParaRPr>
          </a:p>
        </p:txBody>
      </p:sp>
      <p:sp>
        <p:nvSpPr>
          <p:cNvPr id="20" name="Google Shape;20;p4"/>
          <p:cNvSpPr txBox="1"/>
          <p:nvPr/>
        </p:nvSpPr>
        <p:spPr>
          <a:xfrm>
            <a:off x="1973275" y="2594225"/>
            <a:ext cx="1032300" cy="10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Barlow"/>
                <a:ea typeface="Barlow"/>
                <a:cs typeface="Barlow"/>
                <a:sym typeface="Barlow"/>
              </a:rPr>
              <a:t>ALGO</a:t>
            </a:r>
            <a:endParaRPr>
              <a:latin typeface="Barlow"/>
              <a:ea typeface="Barlow"/>
              <a:cs typeface="Barlow"/>
              <a:sym typeface="Barlow"/>
            </a:endParaRPr>
          </a:p>
          <a:p>
            <a:pPr indent="0" lvl="0" marL="0" rtl="0" algn="ctr">
              <a:spcBef>
                <a:spcPts val="0"/>
              </a:spcBef>
              <a:spcAft>
                <a:spcPts val="0"/>
              </a:spcAft>
              <a:buNone/>
            </a:pPr>
            <a:r>
              <a:rPr b="1" lang="en">
                <a:latin typeface="Barlow"/>
                <a:ea typeface="Barlow"/>
                <a:cs typeface="Barlow"/>
                <a:sym typeface="Barlow"/>
              </a:rPr>
              <a:t>TECTURE</a:t>
            </a:r>
            <a:endParaRPr b="1">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13"/>
          <p:cNvPicPr preferRelativeResize="0"/>
          <p:nvPr/>
        </p:nvPicPr>
        <p:blipFill>
          <a:blip r:embed="rId3">
            <a:alphaModFix/>
          </a:blip>
          <a:stretch>
            <a:fillRect/>
          </a:stretch>
        </p:blipFill>
        <p:spPr>
          <a:xfrm>
            <a:off x="2553375" y="785275"/>
            <a:ext cx="5750299" cy="358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4"/>
          <p:cNvSpPr txBox="1"/>
          <p:nvPr/>
        </p:nvSpPr>
        <p:spPr>
          <a:xfrm>
            <a:off x="343875" y="207200"/>
            <a:ext cx="3004200" cy="27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solidFill>
                  <a:schemeClr val="dk1"/>
                </a:solidFill>
                <a:latin typeface="Calibri"/>
                <a:ea typeface="Calibri"/>
                <a:cs typeface="Calibri"/>
                <a:sym typeface="Calibri"/>
              </a:rPr>
              <a:t>Product presentation</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p:txBody>
      </p:sp>
      <p:pic>
        <p:nvPicPr>
          <p:cNvPr id="126" name="Google Shape;126;p14">
            <a:hlinkClick r:id="rId3"/>
          </p:cNvPr>
          <p:cNvPicPr preferRelativeResize="0"/>
          <p:nvPr/>
        </p:nvPicPr>
        <p:blipFill>
          <a:blip r:embed="rId4">
            <a:alphaModFix/>
          </a:blip>
          <a:stretch>
            <a:fillRect/>
          </a:stretch>
        </p:blipFill>
        <p:spPr>
          <a:xfrm>
            <a:off x="3500475" y="152400"/>
            <a:ext cx="5491125" cy="27455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15">
            <a:hlinkClick r:id="rId3"/>
          </p:cNvPr>
          <p:cNvPicPr preferRelativeResize="0"/>
          <p:nvPr/>
        </p:nvPicPr>
        <p:blipFill>
          <a:blip r:embed="rId4">
            <a:alphaModFix/>
          </a:blip>
          <a:stretch>
            <a:fillRect/>
          </a:stretch>
        </p:blipFill>
        <p:spPr>
          <a:xfrm>
            <a:off x="4660700" y="354217"/>
            <a:ext cx="4542601" cy="2582784"/>
          </a:xfrm>
          <a:prstGeom prst="rect">
            <a:avLst/>
          </a:prstGeom>
          <a:noFill/>
          <a:ln>
            <a:noFill/>
          </a:ln>
        </p:spPr>
      </p:pic>
      <p:pic>
        <p:nvPicPr>
          <p:cNvPr id="132" name="Google Shape;132;p15">
            <a:hlinkClick r:id="rId5"/>
          </p:cNvPr>
          <p:cNvPicPr preferRelativeResize="0"/>
          <p:nvPr/>
        </p:nvPicPr>
        <p:blipFill>
          <a:blip r:embed="rId6">
            <a:alphaModFix/>
          </a:blip>
          <a:stretch>
            <a:fillRect/>
          </a:stretch>
        </p:blipFill>
        <p:spPr>
          <a:xfrm>
            <a:off x="38874" y="541025"/>
            <a:ext cx="4488401" cy="2645875"/>
          </a:xfrm>
          <a:prstGeom prst="rect">
            <a:avLst/>
          </a:prstGeom>
          <a:noFill/>
          <a:ln>
            <a:noFill/>
          </a:ln>
        </p:spPr>
      </p:pic>
      <p:pic>
        <p:nvPicPr>
          <p:cNvPr id="133" name="Google Shape;133;p15">
            <a:hlinkClick r:id="rId7"/>
          </p:cNvPr>
          <p:cNvPicPr preferRelativeResize="0"/>
          <p:nvPr/>
        </p:nvPicPr>
        <p:blipFill rotWithShape="1">
          <a:blip r:embed="rId8">
            <a:alphaModFix/>
          </a:blip>
          <a:srcRect b="16873" l="54222" r="0" t="7529"/>
          <a:stretch/>
        </p:blipFill>
        <p:spPr>
          <a:xfrm>
            <a:off x="282475" y="3329875"/>
            <a:ext cx="3158928" cy="1738875"/>
          </a:xfrm>
          <a:prstGeom prst="rect">
            <a:avLst/>
          </a:prstGeom>
          <a:noFill/>
          <a:ln>
            <a:noFill/>
          </a:ln>
        </p:spPr>
      </p:pic>
      <p:sp>
        <p:nvSpPr>
          <p:cNvPr id="134" name="Google Shape;134;p15"/>
          <p:cNvSpPr txBox="1"/>
          <p:nvPr/>
        </p:nvSpPr>
        <p:spPr>
          <a:xfrm>
            <a:off x="5096775" y="3506938"/>
            <a:ext cx="3852900"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chemeClr val="dk1"/>
                </a:solidFill>
                <a:latin typeface="Calibri"/>
                <a:ea typeface="Calibri"/>
                <a:cs typeface="Calibri"/>
                <a:sym typeface="Calibri"/>
              </a:rPr>
              <a:t>Value</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9"/>
              </a:rPr>
              <a:t>wuestpartner</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0"/>
              </a:rPr>
              <a:t>datahouse</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1"/>
              </a:rPr>
              <a:t>irisvr.com</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 sz="1100">
                <a:solidFill>
                  <a:schemeClr val="dk1"/>
                </a:solidFill>
                <a:latin typeface="Calibri"/>
                <a:ea typeface="Calibri"/>
                <a:cs typeface="Calibri"/>
                <a:sym typeface="Calibri"/>
              </a:rPr>
              <a:t>SECURITY: </a:t>
            </a:r>
            <a:r>
              <a:rPr lang="en" sz="1100" u="sng">
                <a:solidFill>
                  <a:schemeClr val="hlink"/>
                </a:solidFill>
                <a:latin typeface="Calibri"/>
                <a:ea typeface="Calibri"/>
                <a:cs typeface="Calibri"/>
                <a:sym typeface="Calibri"/>
                <a:hlinkClick r:id="rId12"/>
              </a:rPr>
              <a:t>icebrg.io</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 sz="1100">
                <a:solidFill>
                  <a:schemeClr val="dk1"/>
                </a:solidFill>
                <a:latin typeface="Calibri"/>
                <a:ea typeface="Calibri"/>
                <a:cs typeface="Calibri"/>
                <a:sym typeface="Calibri"/>
              </a:rPr>
              <a:t>Business Intelligence BI</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3"/>
              </a:rPr>
              <a:t>sap/analytics/business-intelligence-bi</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4"/>
              </a:rPr>
              <a:t>ibm/business-intelligence</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5"/>
              </a:rPr>
              <a:t>oracle/business-analytics</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6"/>
          <p:cNvSpPr/>
          <p:nvPr/>
        </p:nvSpPr>
        <p:spPr>
          <a:xfrm>
            <a:off x="0" y="1714500"/>
            <a:ext cx="3048000" cy="2193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uli"/>
                <a:ea typeface="Muli"/>
                <a:cs typeface="Muli"/>
                <a:sym typeface="Muli"/>
              </a:rPr>
              <a:t>DESIGN</a:t>
            </a:r>
            <a:endParaRPr b="1" sz="2400">
              <a:latin typeface="Muli"/>
              <a:ea typeface="Muli"/>
              <a:cs typeface="Muli"/>
              <a:sym typeface="Muli"/>
            </a:endParaRPr>
          </a:p>
        </p:txBody>
      </p:sp>
      <p:sp>
        <p:nvSpPr>
          <p:cNvPr id="140" name="Google Shape;140;p16"/>
          <p:cNvSpPr/>
          <p:nvPr/>
        </p:nvSpPr>
        <p:spPr>
          <a:xfrm>
            <a:off x="3047909" y="1714500"/>
            <a:ext cx="3048000" cy="2193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latin typeface="Muli"/>
                <a:ea typeface="Muli"/>
                <a:cs typeface="Muli"/>
                <a:sym typeface="Muli"/>
              </a:rPr>
              <a:t>CONSTRUCTION</a:t>
            </a:r>
            <a:endParaRPr b="1" sz="2400">
              <a:latin typeface="Muli"/>
              <a:ea typeface="Muli"/>
              <a:cs typeface="Muli"/>
              <a:sym typeface="Muli"/>
            </a:endParaRPr>
          </a:p>
        </p:txBody>
      </p:sp>
      <p:sp>
        <p:nvSpPr>
          <p:cNvPr id="141" name="Google Shape;141;p16"/>
          <p:cNvSpPr/>
          <p:nvPr/>
        </p:nvSpPr>
        <p:spPr>
          <a:xfrm>
            <a:off x="6095926" y="1714500"/>
            <a:ext cx="3048000" cy="2193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OPERATION</a:t>
            </a:r>
            <a:endParaRPr b="1" sz="2400">
              <a:latin typeface="Muli"/>
              <a:ea typeface="Muli"/>
              <a:cs typeface="Muli"/>
              <a:sym typeface="Muli"/>
            </a:endParaRPr>
          </a:p>
        </p:txBody>
      </p:sp>
      <p:cxnSp>
        <p:nvCxnSpPr>
          <p:cNvPr id="142" name="Google Shape;142;p16"/>
          <p:cNvCxnSpPr/>
          <p:nvPr/>
        </p:nvCxnSpPr>
        <p:spPr>
          <a:xfrm>
            <a:off x="763500" y="843850"/>
            <a:ext cx="7574700" cy="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16"/>
          <p:cNvSpPr txBox="1"/>
          <p:nvPr/>
        </p:nvSpPr>
        <p:spPr>
          <a:xfrm>
            <a:off x="1265775" y="150700"/>
            <a:ext cx="72732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imeline We radically simplify collaborative design, construction and operation processes by providing an intelligent framework.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17">
            <a:hlinkClick r:id="rId3"/>
          </p:cNvPr>
          <p:cNvPicPr preferRelativeResize="0"/>
          <p:nvPr/>
        </p:nvPicPr>
        <p:blipFill>
          <a:blip r:embed="rId4">
            <a:alphaModFix/>
          </a:blip>
          <a:stretch>
            <a:fillRect/>
          </a:stretch>
        </p:blipFill>
        <p:spPr>
          <a:xfrm>
            <a:off x="152400" y="152400"/>
            <a:ext cx="4348175" cy="2913151"/>
          </a:xfrm>
          <a:prstGeom prst="rect">
            <a:avLst/>
          </a:prstGeom>
          <a:noFill/>
          <a:ln>
            <a:noFill/>
          </a:ln>
        </p:spPr>
      </p:pic>
      <p:pic>
        <p:nvPicPr>
          <p:cNvPr id="149" name="Google Shape;149;p17">
            <a:hlinkClick r:id="rId5"/>
          </p:cNvPr>
          <p:cNvPicPr preferRelativeResize="0"/>
          <p:nvPr/>
        </p:nvPicPr>
        <p:blipFill>
          <a:blip r:embed="rId6">
            <a:alphaModFix/>
          </a:blip>
          <a:stretch>
            <a:fillRect/>
          </a:stretch>
        </p:blipFill>
        <p:spPr>
          <a:xfrm>
            <a:off x="4652975" y="152400"/>
            <a:ext cx="4117061" cy="2913149"/>
          </a:xfrm>
          <a:prstGeom prst="rect">
            <a:avLst/>
          </a:prstGeom>
          <a:noFill/>
          <a:ln>
            <a:noFill/>
          </a:ln>
        </p:spPr>
      </p:pic>
      <p:pic>
        <p:nvPicPr>
          <p:cNvPr id="150" name="Google Shape;150;p17">
            <a:hlinkClick r:id="rId7"/>
          </p:cNvPr>
          <p:cNvPicPr preferRelativeResize="0"/>
          <p:nvPr/>
        </p:nvPicPr>
        <p:blipFill>
          <a:blip r:embed="rId8">
            <a:alphaModFix/>
          </a:blip>
          <a:stretch>
            <a:fillRect/>
          </a:stretch>
        </p:blipFill>
        <p:spPr>
          <a:xfrm>
            <a:off x="317875" y="3228074"/>
            <a:ext cx="3782855" cy="1773151"/>
          </a:xfrm>
          <a:prstGeom prst="rect">
            <a:avLst/>
          </a:prstGeom>
          <a:noFill/>
          <a:ln>
            <a:noFill/>
          </a:ln>
        </p:spPr>
      </p:pic>
      <p:pic>
        <p:nvPicPr>
          <p:cNvPr id="151" name="Google Shape;151;p17">
            <a:hlinkClick r:id="rId9"/>
          </p:cNvPr>
          <p:cNvPicPr preferRelativeResize="0"/>
          <p:nvPr/>
        </p:nvPicPr>
        <p:blipFill>
          <a:blip r:embed="rId10">
            <a:alphaModFix/>
          </a:blip>
          <a:stretch>
            <a:fillRect/>
          </a:stretch>
        </p:blipFill>
        <p:spPr>
          <a:xfrm>
            <a:off x="4652975" y="3217949"/>
            <a:ext cx="3788923" cy="1773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18">
            <a:hlinkClick r:id="rId3"/>
          </p:cNvPr>
          <p:cNvPicPr preferRelativeResize="0"/>
          <p:nvPr/>
        </p:nvPicPr>
        <p:blipFill>
          <a:blip r:embed="rId4">
            <a:alphaModFix/>
          </a:blip>
          <a:stretch>
            <a:fillRect/>
          </a:stretch>
        </p:blipFill>
        <p:spPr>
          <a:xfrm>
            <a:off x="283775" y="442625"/>
            <a:ext cx="4313549" cy="3537975"/>
          </a:xfrm>
          <a:prstGeom prst="rect">
            <a:avLst/>
          </a:prstGeom>
          <a:noFill/>
          <a:ln>
            <a:noFill/>
          </a:ln>
        </p:spPr>
      </p:pic>
      <p:pic>
        <p:nvPicPr>
          <p:cNvPr id="157" name="Google Shape;157;p18">
            <a:hlinkClick r:id="rId5"/>
          </p:cNvPr>
          <p:cNvPicPr preferRelativeResize="0"/>
          <p:nvPr/>
        </p:nvPicPr>
        <p:blipFill>
          <a:blip r:embed="rId6">
            <a:alphaModFix/>
          </a:blip>
          <a:stretch>
            <a:fillRect/>
          </a:stretch>
        </p:blipFill>
        <p:spPr>
          <a:xfrm>
            <a:off x="4921150" y="559850"/>
            <a:ext cx="4028351" cy="4168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9"/>
          <p:cNvSpPr txBox="1"/>
          <p:nvPr/>
        </p:nvSpPr>
        <p:spPr>
          <a:xfrm>
            <a:off x="2186775" y="3120425"/>
            <a:ext cx="2663400" cy="15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u="sng">
                <a:solidFill>
                  <a:schemeClr val="hlink"/>
                </a:solidFill>
                <a:latin typeface="Calibri"/>
                <a:ea typeface="Calibri"/>
                <a:cs typeface="Calibri"/>
                <a:sym typeface="Calibri"/>
                <a:hlinkClick r:id="rId3"/>
              </a:rPr>
              <a:t>Trellis Linked Data Server</a:t>
            </a:r>
            <a:r>
              <a:rPr lang="en" sz="1100">
                <a:solidFill>
                  <a:schemeClr val="dk1"/>
                </a:solidFill>
                <a:latin typeface="Calibri"/>
                <a:ea typeface="Calibri"/>
                <a:cs typeface="Calibri"/>
                <a:sym typeface="Calibri"/>
              </a:rPr>
              <a:t> → we provide a linked build asset data</a:t>
            </a:r>
            <a:endParaRPr sz="1100" u="sng">
              <a:solidFill>
                <a:schemeClr val="hlink"/>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0"/>
          <p:cNvPicPr preferRelativeResize="0"/>
          <p:nvPr/>
        </p:nvPicPr>
        <p:blipFill rotWithShape="1">
          <a:blip r:embed="rId3">
            <a:alphaModFix/>
          </a:blip>
          <a:srcRect b="16311" l="18081" r="18719" t="10801"/>
          <a:stretch/>
        </p:blipFill>
        <p:spPr>
          <a:xfrm>
            <a:off x="2546475" y="553775"/>
            <a:ext cx="5941800" cy="3854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1"/>
          <p:cNvSpPr txBox="1"/>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rtl="0" algn="ctr">
              <a:spcBef>
                <a:spcPts val="360"/>
              </a:spcBef>
              <a:spcAft>
                <a:spcPts val="0"/>
              </a:spcAft>
              <a:buNone/>
            </a:pPr>
            <a:r>
              <a:rPr lang="en" sz="1800">
                <a:solidFill>
                  <a:srgbClr val="000000"/>
                </a:solidFill>
              </a:rPr>
              <a:t>USP Examples </a:t>
            </a:r>
            <a:endParaRPr sz="1800">
              <a:solidFill>
                <a:srgbClr val="000000"/>
              </a:solidFill>
            </a:endParaRPr>
          </a:p>
        </p:txBody>
      </p:sp>
      <p:graphicFrame>
        <p:nvGraphicFramePr>
          <p:cNvPr id="173" name="Google Shape;173;p21"/>
          <p:cNvGraphicFramePr/>
          <p:nvPr/>
        </p:nvGraphicFramePr>
        <p:xfrm>
          <a:off x="726225" y="373450"/>
          <a:ext cx="3000000" cy="3000000"/>
        </p:xfrm>
        <a:graphic>
          <a:graphicData uri="http://schemas.openxmlformats.org/drawingml/2006/table">
            <a:tbl>
              <a:tblPr>
                <a:noFill/>
                <a:tableStyleId>{EEFF81A6-D5D5-4F79-8B41-12C08DCE9552}</a:tableStyleId>
              </a:tblPr>
              <a:tblGrid>
                <a:gridCol w="2413000"/>
                <a:gridCol w="2413000"/>
                <a:gridCol w="2413000"/>
              </a:tblGrid>
              <a:tr h="381000">
                <a:tc>
                  <a:txBody>
                    <a:bodyPr/>
                    <a:lstStyle/>
                    <a:p>
                      <a:pPr indent="0" lvl="0" marL="0" rtl="0" algn="l">
                        <a:spcBef>
                          <a:spcPts val="0"/>
                        </a:spcBef>
                        <a:spcAft>
                          <a:spcPts val="0"/>
                        </a:spcAft>
                        <a:buNone/>
                      </a:pPr>
                      <a:r>
                        <a:rPr b="1" lang="en" sz="1000"/>
                        <a:t>Name</a:t>
                      </a:r>
                      <a:endParaRPr b="1" sz="1000"/>
                    </a:p>
                  </a:txBody>
                  <a:tcPr marT="91425" marB="91425" marR="91425" marL="91425"/>
                </a:tc>
                <a:tc>
                  <a:txBody>
                    <a:bodyPr/>
                    <a:lstStyle/>
                    <a:p>
                      <a:pPr indent="0" lvl="0" marL="0" rtl="0" algn="l">
                        <a:spcBef>
                          <a:spcPts val="0"/>
                        </a:spcBef>
                        <a:spcAft>
                          <a:spcPts val="0"/>
                        </a:spcAft>
                        <a:buNone/>
                      </a:pPr>
                      <a:r>
                        <a:rPr b="1" lang="en" sz="1000"/>
                        <a:t>Disrupt</a:t>
                      </a:r>
                      <a:endParaRPr b="1" sz="1000"/>
                    </a:p>
                  </a:txBody>
                  <a:tcPr marT="91425" marB="91425" marR="91425" marL="91425"/>
                </a:tc>
                <a:tc>
                  <a:txBody>
                    <a:bodyPr/>
                    <a:lstStyle/>
                    <a:p>
                      <a:pPr indent="0" lvl="0" marL="0" rtl="0" algn="l">
                        <a:spcBef>
                          <a:spcPts val="0"/>
                        </a:spcBef>
                        <a:spcAft>
                          <a:spcPts val="0"/>
                        </a:spcAft>
                        <a:buNone/>
                      </a:pPr>
                      <a:r>
                        <a:rPr b="1" lang="en" sz="1000"/>
                        <a:t>Implement</a:t>
                      </a:r>
                      <a:endParaRPr b="1" sz="1000"/>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3"/>
                        </a:rPr>
                        <a:t>ey.com</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000">
                          <a:solidFill>
                            <a:srgbClr val="000000"/>
                          </a:solidFill>
                        </a:rPr>
                        <a:t>industries</a:t>
                      </a:r>
                      <a:endParaRPr sz="1000"/>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4"/>
                        </a:rPr>
                        <a:t>topcoder.com</a:t>
                      </a:r>
                      <a:endParaRPr sz="1000"/>
                    </a:p>
                  </a:txBody>
                  <a:tcPr marT="91425" marB="91425" marR="91425" marL="91425"/>
                </a:tc>
                <a:tc>
                  <a:txBody>
                    <a:bodyPr/>
                    <a:lstStyle/>
                    <a:p>
                      <a:pPr indent="0" lvl="0" marL="0" rtl="0" algn="l">
                        <a:spcBef>
                          <a:spcPts val="0"/>
                        </a:spcBef>
                        <a:spcAft>
                          <a:spcPts val="0"/>
                        </a:spcAft>
                        <a:buNone/>
                      </a:pPr>
                      <a:r>
                        <a:rPr lang="en" sz="1000"/>
                        <a:t>Crowdsourcing Platform</a:t>
                      </a:r>
                      <a:endParaRPr sz="1000"/>
                    </a:p>
                  </a:txBody>
                  <a:tcPr marT="91425" marB="91425" marR="91425" marL="91425"/>
                </a:tc>
                <a:tc>
                  <a:txBody>
                    <a:bodyPr/>
                    <a:lstStyle/>
                    <a:p>
                      <a:pPr indent="0" lvl="0" marL="0" rtl="0" algn="l">
                        <a:spcBef>
                          <a:spcPts val="0"/>
                        </a:spcBef>
                        <a:spcAft>
                          <a:spcPts val="0"/>
                        </a:spcAft>
                        <a:buNone/>
                      </a:pPr>
                      <a:r>
                        <a:rPr lang="en" sz="1000"/>
                        <a:t>Easy/Clear Frontend</a:t>
                      </a:r>
                      <a:endParaRPr sz="1000"/>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5"/>
                        </a:rPr>
                        <a:t>kickstarter.com</a:t>
                      </a:r>
                      <a:endParaRPr sz="1000"/>
                    </a:p>
                  </a:txBody>
                  <a:tcPr marT="91425" marB="91425" marR="91425" marL="91425"/>
                </a:tc>
                <a:tc>
                  <a:txBody>
                    <a:bodyPr/>
                    <a:lstStyle/>
                    <a:p>
                      <a:pPr indent="0" lvl="0" marL="0" rtl="0" algn="l">
                        <a:spcBef>
                          <a:spcPts val="0"/>
                        </a:spcBef>
                        <a:spcAft>
                          <a:spcPts val="0"/>
                        </a:spcAft>
                        <a:buNone/>
                      </a:pPr>
                      <a:r>
                        <a:rPr lang="en" sz="1000">
                          <a:solidFill>
                            <a:srgbClr val="000000"/>
                          </a:solidFill>
                        </a:rPr>
                        <a:t>Investor Platform</a:t>
                      </a:r>
                      <a:endParaRPr sz="10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000">
                          <a:solidFill>
                            <a:srgbClr val="000000"/>
                          </a:solidFill>
                        </a:rPr>
                        <a:t>Hosting Projects</a:t>
                      </a:r>
                      <a:endParaRPr sz="1000">
                        <a:solidFill>
                          <a:srgbClr val="000000"/>
                        </a:solidFill>
                      </a:endParaRPr>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6"/>
                        </a:rPr>
                        <a:t>kpcb.com</a:t>
                      </a:r>
                      <a:endParaRPr sz="1000"/>
                    </a:p>
                  </a:txBody>
                  <a:tcPr marT="91425" marB="91425" marR="91425" marL="91425"/>
                </a:tc>
                <a:tc>
                  <a:txBody>
                    <a:bodyPr/>
                    <a:lstStyle/>
                    <a:p>
                      <a:pPr indent="0" lvl="0" marL="0" rtl="0" algn="l">
                        <a:spcBef>
                          <a:spcPts val="0"/>
                        </a:spcBef>
                        <a:spcAft>
                          <a:spcPts val="0"/>
                        </a:spcAft>
                        <a:buNone/>
                      </a:pPr>
                      <a:r>
                        <a:rPr lang="en" sz="1000"/>
                        <a:t>Reports Platform</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7"/>
                        </a:rPr>
                        <a:t>jetbrains.com</a:t>
                      </a:r>
                      <a:r>
                        <a:rPr lang="en" sz="1000"/>
                        <a:t> </a:t>
                      </a:r>
                      <a:endParaRPr sz="1000"/>
                    </a:p>
                  </a:txBody>
                  <a:tcPr marT="91425" marB="91425" marR="91425" marL="91425"/>
                </a:tc>
                <a:tc>
                  <a:txBody>
                    <a:bodyPr/>
                    <a:lstStyle/>
                    <a:p>
                      <a:pPr indent="0" lvl="0" marL="0" rtl="0" algn="l">
                        <a:spcBef>
                          <a:spcPts val="0"/>
                        </a:spcBef>
                        <a:spcAft>
                          <a:spcPts val="0"/>
                        </a:spcAft>
                        <a:buNone/>
                      </a:pPr>
                      <a:r>
                        <a:rPr lang="en" sz="1000"/>
                        <a:t>Software Vendor for Developers</a:t>
                      </a:r>
                      <a:endParaRPr sz="10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000">
                          <a:solidFill>
                            <a:srgbClr val="000000"/>
                          </a:solidFill>
                        </a:rPr>
                        <a:t>Userfriedly alternative for .NET solutions</a:t>
                      </a:r>
                      <a:endParaRPr sz="1000"/>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8"/>
                        </a:rPr>
                        <a:t>pryv.com</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en" sz="1000">
                          <a:solidFill>
                            <a:srgbClr val="000000"/>
                          </a:solidFill>
                        </a:rPr>
                        <a:t>Security first</a:t>
                      </a:r>
                      <a:endParaRPr sz="1000">
                        <a:solidFill>
                          <a:srgbClr val="000000"/>
                        </a:solidFill>
                      </a:endParaRPr>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9"/>
                        </a:rPr>
                        <a:t>arago.co</a:t>
                      </a:r>
                      <a:endParaRPr sz="1000"/>
                    </a:p>
                  </a:txBody>
                  <a:tcPr marT="91425" marB="91425" marR="91425" marL="91425"/>
                </a:tc>
                <a:tc>
                  <a:txBody>
                    <a:bodyPr/>
                    <a:lstStyle/>
                    <a:p>
                      <a:pPr indent="0" lvl="0" marL="0" rtl="0" algn="l">
                        <a:spcBef>
                          <a:spcPts val="0"/>
                        </a:spcBef>
                        <a:spcAft>
                          <a:spcPts val="0"/>
                        </a:spcAft>
                        <a:buNone/>
                      </a:pPr>
                      <a:r>
                        <a:rPr lang="en" sz="1000"/>
                        <a:t>ai</a:t>
                      </a:r>
                      <a:endParaRPr sz="1000"/>
                    </a:p>
                  </a:txBody>
                  <a:tcPr marT="91425" marB="91425" marR="91425" marL="91425"/>
                </a:tc>
                <a:tc>
                  <a:txBody>
                    <a:bodyPr/>
                    <a:lstStyle/>
                    <a:p>
                      <a:pPr indent="0" lvl="0" marL="0" rtl="0" algn="l">
                        <a:spcBef>
                          <a:spcPts val="0"/>
                        </a:spcBef>
                        <a:spcAft>
                          <a:spcPts val="0"/>
                        </a:spcAft>
                        <a:buNone/>
                      </a:pPr>
                      <a:r>
                        <a:rPr lang="en" sz="1000">
                          <a:solidFill>
                            <a:srgbClr val="000000"/>
                          </a:solidFill>
                        </a:rPr>
                        <a:t>ai</a:t>
                      </a:r>
                      <a:endParaRPr sz="1000">
                        <a:solidFill>
                          <a:srgbClr val="000000"/>
                        </a:solidFill>
                      </a:endParaRPr>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10"/>
                        </a:rPr>
                        <a:t>ipn.ch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solidFill>
                          <a:srgbClr val="000000"/>
                        </a:solidFill>
                      </a:endParaRPr>
                    </a:p>
                  </a:txBody>
                  <a:tcPr marT="91425" marB="91425" marR="91425" marL="91425"/>
                </a:tc>
              </a:tr>
              <a:tr h="381000">
                <a:tc>
                  <a:txBody>
                    <a:bodyPr/>
                    <a:lstStyle/>
                    <a:p>
                      <a:pPr indent="0" lvl="0" marL="0" rtl="0" algn="l">
                        <a:spcBef>
                          <a:spcPts val="0"/>
                        </a:spcBef>
                        <a:spcAft>
                          <a:spcPts val="0"/>
                        </a:spcAft>
                        <a:buNone/>
                      </a:pPr>
                      <a:r>
                        <a:rPr lang="en" sz="1000" u="sng">
                          <a:solidFill>
                            <a:srgbClr val="1155CC"/>
                          </a:solidFill>
                          <a:hlinkClick r:id="rId11"/>
                        </a:rPr>
                        <a:t>symphony.com</a:t>
                      </a:r>
                      <a:r>
                        <a:rPr lang="en" sz="1000"/>
                        <a:t> </a:t>
                      </a:r>
                      <a:endParaRPr sz="1000"/>
                    </a:p>
                  </a:txBody>
                  <a:tcPr marT="91425" marB="91425" marR="91425" marL="91425"/>
                </a:tc>
                <a:tc>
                  <a:txBody>
                    <a:bodyPr/>
                    <a:lstStyle/>
                    <a:p>
                      <a:pPr indent="0" lvl="0" marL="0" rtl="0" algn="l">
                        <a:spcBef>
                          <a:spcPts val="0"/>
                        </a:spcBef>
                        <a:spcAft>
                          <a:spcPts val="0"/>
                        </a:spcAft>
                        <a:buNone/>
                      </a:pPr>
                      <a:r>
                        <a:rPr lang="en" sz="1000"/>
                        <a:t>Solution Platform</a:t>
                      </a:r>
                      <a:endParaRPr sz="1000"/>
                    </a:p>
                  </a:txBody>
                  <a:tcPr marT="91425" marB="91425" marR="91425" marL="91425"/>
                </a:tc>
                <a:tc>
                  <a:txBody>
                    <a:bodyPr/>
                    <a:lstStyle/>
                    <a:p>
                      <a:pPr indent="0" lvl="0" marL="0" rtl="0" algn="l">
                        <a:spcBef>
                          <a:spcPts val="0"/>
                        </a:spcBef>
                        <a:spcAft>
                          <a:spcPts val="0"/>
                        </a:spcAft>
                        <a:buNone/>
                      </a:pPr>
                      <a:r>
                        <a:t/>
                      </a:r>
                      <a:endParaRPr sz="1000">
                        <a:solidFill>
                          <a:srgbClr val="000000"/>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cxnSp>
        <p:nvCxnSpPr>
          <p:cNvPr id="178" name="Google Shape;178;p22"/>
          <p:cNvCxnSpPr/>
          <p:nvPr/>
        </p:nvCxnSpPr>
        <p:spPr>
          <a:xfrm>
            <a:off x="2003575" y="827350"/>
            <a:ext cx="0" cy="29904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22"/>
          <p:cNvCxnSpPr/>
          <p:nvPr/>
        </p:nvCxnSpPr>
        <p:spPr>
          <a:xfrm>
            <a:off x="5674675" y="890025"/>
            <a:ext cx="0" cy="29904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22"/>
          <p:cNvSpPr/>
          <p:nvPr/>
        </p:nvSpPr>
        <p:spPr>
          <a:xfrm>
            <a:off x="6479225" y="1415450"/>
            <a:ext cx="1295700" cy="11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
            </a:r>
            <a:r>
              <a:rPr lang="en"/>
              <a:t>b - распределенная </a:t>
            </a:r>
            <a:endParaRPr/>
          </a:p>
        </p:txBody>
      </p:sp>
      <p:sp>
        <p:nvSpPr>
          <p:cNvPr id="181" name="Google Shape;181;p22"/>
          <p:cNvSpPr/>
          <p:nvPr/>
        </p:nvSpPr>
        <p:spPr>
          <a:xfrm>
            <a:off x="2952338" y="1176150"/>
            <a:ext cx="1716600" cy="11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IFC webserver (IFC-engine)  Business Logic (API)</a:t>
            </a:r>
            <a:endParaRPr/>
          </a:p>
        </p:txBody>
      </p:sp>
      <p:sp>
        <p:nvSpPr>
          <p:cNvPr id="182" name="Google Shape;182;p22"/>
          <p:cNvSpPr/>
          <p:nvPr/>
        </p:nvSpPr>
        <p:spPr>
          <a:xfrm>
            <a:off x="4969850" y="229250"/>
            <a:ext cx="1295700" cy="4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rest</a:t>
            </a:r>
            <a:endParaRPr/>
          </a:p>
        </p:txBody>
      </p:sp>
      <p:sp>
        <p:nvSpPr>
          <p:cNvPr id="183" name="Google Shape;183;p22"/>
          <p:cNvSpPr/>
          <p:nvPr/>
        </p:nvSpPr>
        <p:spPr>
          <a:xfrm>
            <a:off x="89700" y="1636900"/>
            <a:ext cx="996900" cy="4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Client interface</a:t>
            </a:r>
            <a:endParaRPr/>
          </a:p>
        </p:txBody>
      </p:sp>
      <p:sp>
        <p:nvSpPr>
          <p:cNvPr id="184" name="Google Shape;184;p22"/>
          <p:cNvSpPr/>
          <p:nvPr/>
        </p:nvSpPr>
        <p:spPr>
          <a:xfrm>
            <a:off x="4932042" y="1083593"/>
            <a:ext cx="1371300" cy="137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a:t>
            </a:r>
            <a:endParaRPr/>
          </a:p>
          <a:p>
            <a:pPr indent="0" lvl="0" marL="0" rtl="0" algn="l">
              <a:spcBef>
                <a:spcPts val="0"/>
              </a:spcBef>
              <a:spcAft>
                <a:spcPts val="0"/>
              </a:spcAft>
              <a:buNone/>
            </a:pPr>
            <a:r>
              <a:rPr lang="en"/>
              <a:t>Data control</a:t>
            </a:r>
            <a:endParaRPr/>
          </a:p>
        </p:txBody>
      </p:sp>
      <p:sp>
        <p:nvSpPr>
          <p:cNvPr id="185" name="Google Shape;185;p22"/>
          <p:cNvSpPr/>
          <p:nvPr/>
        </p:nvSpPr>
        <p:spPr>
          <a:xfrm>
            <a:off x="1317925" y="1200400"/>
            <a:ext cx="1371300" cy="137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a:t>
            </a:r>
            <a:endParaRPr/>
          </a:p>
          <a:p>
            <a:pPr indent="0" lvl="0" marL="0" rtl="0" algn="l">
              <a:spcBef>
                <a:spcPts val="0"/>
              </a:spcBef>
              <a:spcAft>
                <a:spcPts val="0"/>
              </a:spcAft>
              <a:buNone/>
            </a:pPr>
            <a:r>
              <a:rPr lang="en"/>
              <a:t>Digital Signature</a:t>
            </a:r>
            <a:endParaRPr/>
          </a:p>
        </p:txBody>
      </p:sp>
      <p:sp>
        <p:nvSpPr>
          <p:cNvPr id="186" name="Google Shape;186;p22"/>
          <p:cNvSpPr/>
          <p:nvPr/>
        </p:nvSpPr>
        <p:spPr>
          <a:xfrm>
            <a:off x="2993300" y="2754050"/>
            <a:ext cx="1675800" cy="11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a:t>
            </a:r>
            <a:endParaRPr/>
          </a:p>
          <a:p>
            <a:pPr indent="0" lvl="0" marL="0" rtl="0" algn="l">
              <a:spcBef>
                <a:spcPts val="0"/>
              </a:spcBef>
              <a:spcAft>
                <a:spcPts val="0"/>
              </a:spcAft>
              <a:buNone/>
            </a:pPr>
            <a:r>
              <a:rPr lang="en"/>
              <a:t>Consensus Algorithm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 name="Shape 24"/>
        <p:cNvGrpSpPr/>
        <p:nvPr/>
      </p:nvGrpSpPr>
      <p:grpSpPr>
        <a:xfrm>
          <a:off x="0" y="0"/>
          <a:ext cx="0" cy="0"/>
          <a:chOff x="0" y="0"/>
          <a:chExt cx="0" cy="0"/>
        </a:xfrm>
      </p:grpSpPr>
      <p:sp>
        <p:nvSpPr>
          <p:cNvPr id="25" name="Google Shape;25;p5"/>
          <p:cNvSpPr txBox="1"/>
          <p:nvPr>
            <p:ph idx="4294967295" type="subTitle"/>
          </p:nvPr>
        </p:nvSpPr>
        <p:spPr>
          <a:xfrm>
            <a:off x="177925" y="1681138"/>
            <a:ext cx="4721100" cy="792300"/>
          </a:xfrm>
          <a:prstGeom prst="rect">
            <a:avLst/>
          </a:prstGeom>
        </p:spPr>
        <p:txBody>
          <a:bodyPr anchorCtr="0" anchor="t" bIns="91425" lIns="91425" spcFirstLastPara="1" rIns="91425" wrap="square" tIns="91425">
            <a:noAutofit/>
          </a:bodyPr>
          <a:lstStyle/>
          <a:p>
            <a:pPr indent="0" lvl="0" marL="139700" marR="139700" rtl="0" algn="ctr">
              <a:lnSpc>
                <a:spcPct val="115000"/>
              </a:lnSpc>
              <a:spcBef>
                <a:spcPts val="0"/>
              </a:spcBef>
              <a:spcAft>
                <a:spcPts val="0"/>
              </a:spcAft>
              <a:buClr>
                <a:schemeClr val="dk1"/>
              </a:buClr>
              <a:buSzPts val="1100"/>
              <a:buFont typeface="Arial"/>
              <a:buNone/>
            </a:pPr>
            <a:r>
              <a:rPr b="1" lang="en" sz="2400">
                <a:solidFill>
                  <a:srgbClr val="F8B52B"/>
                </a:solidFill>
                <a:latin typeface="Roboto"/>
                <a:ea typeface="Roboto"/>
                <a:cs typeface="Roboto"/>
                <a:sym typeface="Roboto"/>
              </a:rPr>
              <a:t>THE DESIGN FRAMEWORK</a:t>
            </a:r>
            <a:endParaRPr b="1" sz="2400">
              <a:solidFill>
                <a:srgbClr val="F8B52B"/>
              </a:solidFill>
              <a:latin typeface="Roboto"/>
              <a:ea typeface="Roboto"/>
              <a:cs typeface="Roboto"/>
              <a:sym typeface="Roboto"/>
            </a:endParaRPr>
          </a:p>
          <a:p>
            <a:pPr indent="0" lvl="0" marL="139700" marR="139700" rtl="0" algn="ctr">
              <a:lnSpc>
                <a:spcPct val="115000"/>
              </a:lnSpc>
              <a:spcBef>
                <a:spcPts val="0"/>
              </a:spcBef>
              <a:spcAft>
                <a:spcPts val="0"/>
              </a:spcAft>
              <a:buClr>
                <a:schemeClr val="dk1"/>
              </a:buClr>
              <a:buSzPts val="1100"/>
              <a:buFont typeface="Arial"/>
              <a:buNone/>
            </a:pPr>
            <a:r>
              <a:t/>
            </a:r>
            <a:endParaRPr b="1" sz="2400">
              <a:solidFill>
                <a:srgbClr val="F8B52B"/>
              </a:solidFill>
              <a:latin typeface="Roboto"/>
              <a:ea typeface="Roboto"/>
              <a:cs typeface="Roboto"/>
              <a:sym typeface="Roboto"/>
            </a:endParaRPr>
          </a:p>
          <a:p>
            <a:pPr indent="0" lvl="0" marL="0" rtl="0" algn="ctr">
              <a:spcBef>
                <a:spcPts val="600"/>
              </a:spcBef>
              <a:spcAft>
                <a:spcPts val="0"/>
              </a:spcAft>
              <a:buNone/>
            </a:pPr>
            <a:r>
              <a:t/>
            </a:r>
            <a:endParaRPr b="1" sz="2400">
              <a:solidFill>
                <a:srgbClr val="36E521"/>
              </a:solidFill>
              <a:latin typeface="Roboto"/>
              <a:ea typeface="Roboto"/>
              <a:cs typeface="Roboto"/>
              <a:sym typeface="Roboto"/>
            </a:endParaRPr>
          </a:p>
        </p:txBody>
      </p:sp>
      <p:sp>
        <p:nvSpPr>
          <p:cNvPr id="26" name="Google Shape;26;p5"/>
          <p:cNvSpPr txBox="1"/>
          <p:nvPr/>
        </p:nvSpPr>
        <p:spPr>
          <a:xfrm>
            <a:off x="632875" y="2347263"/>
            <a:ext cx="3968100" cy="1115100"/>
          </a:xfrm>
          <a:prstGeom prst="rect">
            <a:avLst/>
          </a:prstGeom>
          <a:solidFill>
            <a:srgbClr val="FFFFFF">
              <a:alpha val="62310"/>
            </a:srgbClr>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1800">
                <a:solidFill>
                  <a:schemeClr val="dk1"/>
                </a:solidFill>
                <a:latin typeface="Roboto"/>
                <a:ea typeface="Roboto"/>
                <a:cs typeface="Roboto"/>
                <a:sym typeface="Roboto"/>
              </a:rPr>
              <a:t>algotecture manages digital twins of building and their footprints during the entire lifecycle by the blockchain-based technology</a:t>
            </a:r>
            <a:endParaRPr sz="1800">
              <a:solidFill>
                <a:schemeClr val="dk1"/>
              </a:solidFill>
              <a:latin typeface="Roboto"/>
              <a:ea typeface="Roboto"/>
              <a:cs typeface="Roboto"/>
              <a:sym typeface="Roboto"/>
            </a:endParaRPr>
          </a:p>
        </p:txBody>
      </p:sp>
      <p:pic>
        <p:nvPicPr>
          <p:cNvPr id="27" name="Google Shape;27;p5">
            <a:hlinkClick r:id="rId3"/>
          </p:cNvPr>
          <p:cNvPicPr preferRelativeResize="0"/>
          <p:nvPr/>
        </p:nvPicPr>
        <p:blipFill>
          <a:blip r:embed="rId4">
            <a:alphaModFix/>
          </a:blip>
          <a:stretch>
            <a:fillRect/>
          </a:stretch>
        </p:blipFill>
        <p:spPr>
          <a:xfrm>
            <a:off x="5215400" y="710550"/>
            <a:ext cx="3740600" cy="3494023"/>
          </a:xfrm>
          <a:prstGeom prst="rect">
            <a:avLst/>
          </a:prstGeom>
          <a:noFill/>
          <a:ln>
            <a:noFill/>
          </a:ln>
        </p:spPr>
      </p:pic>
      <p:sp>
        <p:nvSpPr>
          <p:cNvPr id="28" name="Google Shape;28;p5"/>
          <p:cNvSpPr txBox="1"/>
          <p:nvPr/>
        </p:nvSpPr>
        <p:spPr>
          <a:xfrm>
            <a:off x="0" y="0"/>
            <a:ext cx="3094200" cy="159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a:ea typeface="Roboto"/>
                <a:cs typeface="Roboto"/>
                <a:sym typeface="Roboto"/>
              </a:rPr>
              <a:t>Introducing Buildings Digital Twin is not easy since </a:t>
            </a:r>
            <a:r>
              <a:rPr lang="en" sz="900">
                <a:solidFill>
                  <a:schemeClr val="dk1"/>
                </a:solidFill>
                <a:latin typeface="Roboto"/>
                <a:ea typeface="Roboto"/>
                <a:cs typeface="Roboto"/>
                <a:sym typeface="Roboto"/>
              </a:rPr>
              <a:t>a concept that the building and its digital representation are not literary "twins". That requires a little explanation or some thought or getting used to. you say "manages" you mean that it maintains a connection, manages information flow, assures accuracy, </a:t>
            </a:r>
            <a:r>
              <a:rPr b="1" lang="en" sz="900">
                <a:solidFill>
                  <a:schemeClr val="dk1"/>
                </a:solidFill>
                <a:latin typeface="Roboto"/>
                <a:ea typeface="Roboto"/>
                <a:cs typeface="Roboto"/>
                <a:sym typeface="Roboto"/>
              </a:rPr>
              <a:t>helps one do something better</a:t>
            </a:r>
            <a:r>
              <a:rPr lang="en" sz="900">
                <a:solidFill>
                  <a:schemeClr val="dk1"/>
                </a:solidFill>
                <a:latin typeface="Roboto"/>
                <a:ea typeface="Roboto"/>
                <a:cs typeface="Roboto"/>
                <a:sym typeface="Roboto"/>
              </a:rPr>
              <a:t>? </a:t>
            </a:r>
            <a:r>
              <a:rPr b="1" lang="en" sz="900">
                <a:solidFill>
                  <a:schemeClr val="dk1"/>
                </a:solidFill>
                <a:latin typeface="Roboto"/>
                <a:ea typeface="Roboto"/>
                <a:cs typeface="Roboto"/>
                <a:sym typeface="Roboto"/>
              </a:rPr>
              <a:t>Likewise</a:t>
            </a:r>
            <a:r>
              <a:rPr lang="en" sz="900">
                <a:solidFill>
                  <a:schemeClr val="dk1"/>
                </a:solidFill>
                <a:latin typeface="Roboto"/>
                <a:ea typeface="Roboto"/>
                <a:cs typeface="Roboto"/>
                <a:sym typeface="Roboto"/>
              </a:rPr>
              <a:t>, I'm not even sure what you mean by 'footprint' here, and I am somewhat familiar with the project. And you imply that a lifetime, life cycle is about planning, construction, launch, operations / maintenance?</a:t>
            </a:r>
            <a:endParaRPr sz="900">
              <a:solidFill>
                <a:schemeClr val="dk1"/>
              </a:solidFill>
              <a:latin typeface="Roboto"/>
              <a:ea typeface="Roboto"/>
              <a:cs typeface="Roboto"/>
              <a:sym typeface="Roboto"/>
            </a:endParaRPr>
          </a:p>
        </p:txBody>
      </p:sp>
      <p:cxnSp>
        <p:nvCxnSpPr>
          <p:cNvPr id="29" name="Google Shape;29;p5"/>
          <p:cNvCxnSpPr>
            <a:stCxn id="28" idx="2"/>
          </p:cNvCxnSpPr>
          <p:nvPr/>
        </p:nvCxnSpPr>
        <p:spPr>
          <a:xfrm>
            <a:off x="1547100" y="1597200"/>
            <a:ext cx="120600" cy="7536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30" name="Google Shape;30;p5"/>
          <p:cNvGraphicFramePr/>
          <p:nvPr/>
        </p:nvGraphicFramePr>
        <p:xfrm>
          <a:off x="177925" y="3652400"/>
          <a:ext cx="3000000" cy="3000000"/>
        </p:xfrm>
        <a:graphic>
          <a:graphicData uri="http://schemas.openxmlformats.org/drawingml/2006/table">
            <a:tbl>
              <a:tblPr>
                <a:noFill/>
                <a:tableStyleId>{EEFF81A6-D5D5-4F79-8B41-12C08DCE9552}</a:tableStyleId>
              </a:tblPr>
              <a:tblGrid>
                <a:gridCol w="2609500"/>
              </a:tblGrid>
              <a:tr h="100000">
                <a:tc>
                  <a:txBody>
                    <a:bodyPr/>
                    <a:lstStyle/>
                    <a:p>
                      <a:pPr indent="0" lvl="0" marL="0" rtl="0" algn="l">
                        <a:spcBef>
                          <a:spcPts val="0"/>
                        </a:spcBef>
                        <a:spcAft>
                          <a:spcPts val="0"/>
                        </a:spcAft>
                        <a:buClr>
                          <a:schemeClr val="dk1"/>
                        </a:buClr>
                        <a:buSzPts val="1100"/>
                        <a:buFont typeface="Arial"/>
                        <a:buNone/>
                      </a:pPr>
                      <a:r>
                        <a:rPr lang="en" sz="900" u="sng">
                          <a:solidFill>
                            <a:schemeClr val="hlink"/>
                          </a:solidFill>
                          <a:latin typeface="Roboto"/>
                          <a:ea typeface="Roboto"/>
                          <a:cs typeface="Roboto"/>
                          <a:sym typeface="Roboto"/>
                          <a:hlinkClick r:id="rId5"/>
                        </a:rPr>
                        <a:t>eocengineers</a:t>
                      </a:r>
                      <a:endParaRPr b="1" sz="900">
                        <a:latin typeface="Roboto"/>
                        <a:ea typeface="Roboto"/>
                        <a:cs typeface="Roboto"/>
                        <a:sym typeface="Roboto"/>
                      </a:endParaRPr>
                    </a:p>
                  </a:txBody>
                  <a:tcPr marT="91425" marB="91425" marR="91425" marL="91425"/>
                </a:tc>
              </a:tr>
              <a:tr h="305925">
                <a:tc>
                  <a:txBody>
                    <a:bodyPr/>
                    <a:lstStyle/>
                    <a:p>
                      <a:pPr indent="0" lvl="0" marL="0" rtl="0" algn="l">
                        <a:spcBef>
                          <a:spcPts val="0"/>
                        </a:spcBef>
                        <a:spcAft>
                          <a:spcPts val="0"/>
                        </a:spcAft>
                        <a:buClr>
                          <a:srgbClr val="000000"/>
                        </a:buClr>
                        <a:buSzPts val="1100"/>
                        <a:buFont typeface="Arial"/>
                        <a:buNone/>
                      </a:pPr>
                      <a:r>
                        <a:rPr lang="en" sz="900">
                          <a:solidFill>
                            <a:srgbClr val="000000"/>
                          </a:solidFill>
                          <a:latin typeface="Roboto"/>
                          <a:ea typeface="Roboto"/>
                          <a:cs typeface="Roboto"/>
                          <a:sym typeface="Roboto"/>
                        </a:rPr>
                        <a:t>We have a shared vision of a pioneering structural design practice that truly integrates architecture and engineering. We enjoy working with a range of materials, forms and building types across diverse sectors and project scales to deliver extraordinary results.</a:t>
                      </a:r>
                      <a:endParaRPr sz="900">
                        <a:latin typeface="Roboto"/>
                        <a:ea typeface="Roboto"/>
                        <a:cs typeface="Roboto"/>
                        <a:sym typeface="Roboto"/>
                      </a:endParaRPr>
                    </a:p>
                  </a:txBody>
                  <a:tcPr marT="91425" marB="91425" marR="91425" marL="91425"/>
                </a:tc>
              </a:tr>
            </a:tbl>
          </a:graphicData>
        </a:graphic>
      </p:graphicFrame>
      <p:cxnSp>
        <p:nvCxnSpPr>
          <p:cNvPr id="31" name="Google Shape;31;p5"/>
          <p:cNvCxnSpPr/>
          <p:nvPr/>
        </p:nvCxnSpPr>
        <p:spPr>
          <a:xfrm flipH="1" rot="10800000">
            <a:off x="4723075" y="3889250"/>
            <a:ext cx="1189800" cy="608400"/>
          </a:xfrm>
          <a:prstGeom prst="straightConnector1">
            <a:avLst/>
          </a:prstGeom>
          <a:noFill/>
          <a:ln cap="flat" cmpd="sng" w="9525">
            <a:solidFill>
              <a:schemeClr val="dk2"/>
            </a:solidFill>
            <a:prstDash val="solid"/>
            <a:round/>
            <a:headEnd len="med" w="med" type="none"/>
            <a:tailEnd len="med" w="med" type="triangle"/>
          </a:ln>
        </p:spPr>
      </p:cxnSp>
      <p:sp>
        <p:nvSpPr>
          <p:cNvPr id="32" name="Google Shape;32;p5"/>
          <p:cNvSpPr txBox="1"/>
          <p:nvPr/>
        </p:nvSpPr>
        <p:spPr>
          <a:xfrm>
            <a:off x="4150900" y="4399250"/>
            <a:ext cx="3372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v</a:t>
            </a:r>
            <a:r>
              <a:rPr lang="en" sz="1000">
                <a:latin typeface="Calibri"/>
                <a:ea typeface="Calibri"/>
                <a:cs typeface="Calibri"/>
                <a:sym typeface="Calibri"/>
              </a:rPr>
              <a:t>ideo </a:t>
            </a:r>
            <a:r>
              <a:rPr lang="en" sz="1000">
                <a:latin typeface="Calibri"/>
                <a:ea typeface="Calibri"/>
                <a:cs typeface="Calibri"/>
                <a:sym typeface="Calibri"/>
              </a:rPr>
              <a:t>appearance</a:t>
            </a:r>
            <a:r>
              <a:rPr lang="en" sz="1000">
                <a:latin typeface="Calibri"/>
                <a:ea typeface="Calibri"/>
                <a:cs typeface="Calibri"/>
                <a:sym typeface="Calibri"/>
              </a:rPr>
              <a:t> like by </a:t>
            </a:r>
            <a:r>
              <a:rPr lang="en" sz="1000" u="sng">
                <a:solidFill>
                  <a:schemeClr val="hlink"/>
                </a:solidFill>
                <a:latin typeface="Calibri"/>
                <a:ea typeface="Calibri"/>
                <a:cs typeface="Calibri"/>
                <a:sym typeface="Calibri"/>
                <a:hlinkClick r:id="rId6"/>
              </a:rPr>
              <a:t>airshaper</a:t>
            </a:r>
            <a:r>
              <a:rPr lang="en" sz="1000">
                <a:solidFill>
                  <a:schemeClr val="dk1"/>
                </a:solidFill>
                <a:latin typeface="Calibri"/>
                <a:ea typeface="Calibri"/>
                <a:cs typeface="Calibri"/>
                <a:sym typeface="Calibri"/>
              </a:rPr>
              <a:t> or </a:t>
            </a:r>
            <a:r>
              <a:rPr lang="en" sz="1000" u="sng">
                <a:solidFill>
                  <a:schemeClr val="hlink"/>
                </a:solidFill>
                <a:latin typeface="Calibri"/>
                <a:ea typeface="Calibri"/>
                <a:cs typeface="Calibri"/>
                <a:sym typeface="Calibri"/>
                <a:hlinkClick r:id="rId7"/>
              </a:rPr>
              <a:t>revolut</a:t>
            </a:r>
            <a:r>
              <a:rPr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with this </a:t>
            </a:r>
            <a:r>
              <a:rPr lang="en" sz="1000" u="sng">
                <a:solidFill>
                  <a:schemeClr val="hlink"/>
                </a:solidFill>
                <a:latin typeface="Calibri"/>
                <a:ea typeface="Calibri"/>
                <a:cs typeface="Calibri"/>
                <a:sym typeface="Calibri"/>
                <a:hlinkClick r:id="rId8"/>
              </a:rPr>
              <a:t>popup</a:t>
            </a:r>
            <a:r>
              <a:rPr lang="en" sz="1000">
                <a:solidFill>
                  <a:schemeClr val="dk1"/>
                </a:solidFill>
                <a:latin typeface="Calibri"/>
                <a:ea typeface="Calibri"/>
                <a:cs typeface="Calibri"/>
                <a:sym typeface="Calibri"/>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cxnSp>
        <p:nvCxnSpPr>
          <p:cNvPr id="191" name="Google Shape;191;p23"/>
          <p:cNvCxnSpPr/>
          <p:nvPr/>
        </p:nvCxnSpPr>
        <p:spPr>
          <a:xfrm>
            <a:off x="3715589" y="1095640"/>
            <a:ext cx="0" cy="27231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3"/>
          <p:cNvCxnSpPr/>
          <p:nvPr/>
        </p:nvCxnSpPr>
        <p:spPr>
          <a:xfrm>
            <a:off x="7058553" y="1152713"/>
            <a:ext cx="0" cy="27231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3"/>
          <p:cNvSpPr/>
          <p:nvPr/>
        </p:nvSpPr>
        <p:spPr>
          <a:xfrm>
            <a:off x="7791189" y="1631174"/>
            <a:ext cx="1179900" cy="10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db</a:t>
            </a:r>
            <a:endParaRPr sz="1200">
              <a:latin typeface="Calibri"/>
              <a:ea typeface="Calibri"/>
              <a:cs typeface="Calibri"/>
              <a:sym typeface="Calibri"/>
            </a:endParaRPr>
          </a:p>
        </p:txBody>
      </p:sp>
      <p:sp>
        <p:nvSpPr>
          <p:cNvPr id="194" name="Google Shape;194;p23"/>
          <p:cNvSpPr/>
          <p:nvPr/>
        </p:nvSpPr>
        <p:spPr>
          <a:xfrm>
            <a:off x="4616849" y="1631174"/>
            <a:ext cx="1563300" cy="10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IFC</a:t>
            </a:r>
            <a:r>
              <a:rPr lang="en" sz="1200" u="sng">
                <a:solidFill>
                  <a:schemeClr val="hlink"/>
                </a:solidFill>
                <a:latin typeface="Calibri"/>
                <a:ea typeface="Calibri"/>
                <a:cs typeface="Calibri"/>
                <a:sym typeface="Calibri"/>
                <a:hlinkClick r:id="rId4"/>
              </a:rPr>
              <a:t>webserver.org</a:t>
            </a:r>
            <a:r>
              <a:rPr lang="en" sz="1200">
                <a:latin typeface="Calibri"/>
                <a:ea typeface="Calibri"/>
                <a:cs typeface="Calibri"/>
                <a:sym typeface="Calibri"/>
              </a:rPr>
              <a:t> </a:t>
            </a:r>
            <a:r>
              <a:rPr lang="en" sz="1200">
                <a:latin typeface="Calibri"/>
                <a:ea typeface="Calibri"/>
                <a:cs typeface="Calibri"/>
                <a:sym typeface="Calibri"/>
              </a:rPr>
              <a:t> Business Logic (API)</a:t>
            </a:r>
            <a:endParaRPr sz="1200">
              <a:latin typeface="Calibri"/>
              <a:ea typeface="Calibri"/>
              <a:cs typeface="Calibri"/>
              <a:sym typeface="Calibri"/>
            </a:endParaRPr>
          </a:p>
        </p:txBody>
      </p:sp>
      <p:sp>
        <p:nvSpPr>
          <p:cNvPr id="195" name="Google Shape;195;p23"/>
          <p:cNvSpPr/>
          <p:nvPr/>
        </p:nvSpPr>
        <p:spPr>
          <a:xfrm>
            <a:off x="6416728" y="551000"/>
            <a:ext cx="1179900" cy="45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REST</a:t>
            </a:r>
            <a:endParaRPr sz="1200">
              <a:latin typeface="Calibri"/>
              <a:ea typeface="Calibri"/>
              <a:cs typeface="Calibri"/>
              <a:sym typeface="Calibri"/>
            </a:endParaRPr>
          </a:p>
        </p:txBody>
      </p:sp>
      <p:sp>
        <p:nvSpPr>
          <p:cNvPr id="196" name="Google Shape;196;p23"/>
          <p:cNvSpPr/>
          <p:nvPr/>
        </p:nvSpPr>
        <p:spPr>
          <a:xfrm>
            <a:off x="2432175" y="3055315"/>
            <a:ext cx="1179900" cy="45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Client interface</a:t>
            </a:r>
            <a:endParaRPr sz="1200">
              <a:latin typeface="Calibri"/>
              <a:ea typeface="Calibri"/>
              <a:cs typeface="Calibri"/>
              <a:sym typeface="Calibri"/>
            </a:endParaRPr>
          </a:p>
        </p:txBody>
      </p:sp>
      <p:sp>
        <p:nvSpPr>
          <p:cNvPr id="197" name="Google Shape;197;p23"/>
          <p:cNvSpPr/>
          <p:nvPr/>
        </p:nvSpPr>
        <p:spPr>
          <a:xfrm>
            <a:off x="6382299" y="1328979"/>
            <a:ext cx="1248600" cy="124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BC</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Data control</a:t>
            </a:r>
            <a:endParaRPr sz="1200">
              <a:latin typeface="Calibri"/>
              <a:ea typeface="Calibri"/>
              <a:cs typeface="Calibri"/>
              <a:sym typeface="Calibri"/>
            </a:endParaRPr>
          </a:p>
        </p:txBody>
      </p:sp>
      <p:sp>
        <p:nvSpPr>
          <p:cNvPr id="198" name="Google Shape;198;p23"/>
          <p:cNvSpPr/>
          <p:nvPr/>
        </p:nvSpPr>
        <p:spPr>
          <a:xfrm>
            <a:off x="3091225" y="1435346"/>
            <a:ext cx="1248600" cy="124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BC</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Digital Signature</a:t>
            </a:r>
            <a:endParaRPr sz="1200">
              <a:latin typeface="Calibri"/>
              <a:ea typeface="Calibri"/>
              <a:cs typeface="Calibri"/>
              <a:sym typeface="Calibri"/>
            </a:endParaRPr>
          </a:p>
        </p:txBody>
      </p:sp>
      <p:sp>
        <p:nvSpPr>
          <p:cNvPr id="199" name="Google Shape;199;p23"/>
          <p:cNvSpPr/>
          <p:nvPr/>
        </p:nvSpPr>
        <p:spPr>
          <a:xfrm>
            <a:off x="4616849" y="2850126"/>
            <a:ext cx="1179900" cy="10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BC</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Consensus Algorithm</a:t>
            </a:r>
            <a:endParaRPr sz="1200">
              <a:latin typeface="Calibri"/>
              <a:ea typeface="Calibri"/>
              <a:cs typeface="Calibri"/>
              <a:sym typeface="Calibri"/>
            </a:endParaRPr>
          </a:p>
        </p:txBody>
      </p:sp>
      <p:graphicFrame>
        <p:nvGraphicFramePr>
          <p:cNvPr id="200" name="Google Shape;200;p23"/>
          <p:cNvGraphicFramePr/>
          <p:nvPr/>
        </p:nvGraphicFramePr>
        <p:xfrm>
          <a:off x="152375" y="1004900"/>
          <a:ext cx="3000000" cy="3000000"/>
        </p:xfrm>
        <a:graphic>
          <a:graphicData uri="http://schemas.openxmlformats.org/drawingml/2006/table">
            <a:tbl>
              <a:tblPr>
                <a:noFill/>
                <a:tableStyleId>{CC600DD7-634B-4CBF-AC44-3F3D67F7747F}</a:tableStyleId>
              </a:tblPr>
              <a:tblGrid>
                <a:gridCol w="1954600"/>
              </a:tblGrid>
              <a:tr h="244050">
                <a:tc rowSpan="3">
                  <a:txBody>
                    <a:bodyPr/>
                    <a:lstStyle/>
                    <a:p>
                      <a:pPr indent="0" lvl="0" marL="0" rtl="0" algn="l">
                        <a:lnSpc>
                          <a:spcPct val="115000"/>
                        </a:lnSpc>
                        <a:spcBef>
                          <a:spcPts val="0"/>
                        </a:spcBef>
                        <a:spcAft>
                          <a:spcPts val="0"/>
                        </a:spcAft>
                        <a:buNone/>
                      </a:pPr>
                      <a:r>
                        <a:rPr b="1" lang="en" sz="1000" u="sng">
                          <a:latin typeface="Calibri"/>
                          <a:ea typeface="Calibri"/>
                          <a:cs typeface="Calibri"/>
                          <a:sym typeface="Calibri"/>
                        </a:rPr>
                        <a:t>WP1</a:t>
                      </a:r>
                      <a:endParaRPr b="1" sz="1000" u="sng">
                        <a:latin typeface="Calibri"/>
                        <a:ea typeface="Calibri"/>
                        <a:cs typeface="Calibri"/>
                        <a:sym typeface="Calibri"/>
                      </a:endParaRPr>
                    </a:p>
                    <a:p>
                      <a:pPr indent="0" lvl="0" marL="0" rtl="0" algn="l">
                        <a:lnSpc>
                          <a:spcPct val="115000"/>
                        </a:lnSpc>
                        <a:spcBef>
                          <a:spcPts val="0"/>
                        </a:spcBef>
                        <a:spcAft>
                          <a:spcPts val="0"/>
                        </a:spcAft>
                        <a:buNone/>
                      </a:pPr>
                      <a:r>
                        <a:rPr b="1" lang="en" sz="1000">
                          <a:latin typeface="Calibri"/>
                          <a:ea typeface="Calibri"/>
                          <a:cs typeface="Calibri"/>
                          <a:sym typeface="Calibri"/>
                        </a:rPr>
                        <a:t>BIM Oriented Databank</a:t>
                      </a:r>
                      <a:endParaRPr b="1" sz="10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03375">
                <a:tc vMerge="1"/>
              </a:tr>
              <a:tr h="203375">
                <a:tc vMerge="1"/>
              </a:tr>
              <a:tr h="244050">
                <a:tc rowSpan="3">
                  <a:txBody>
                    <a:bodyPr/>
                    <a:lstStyle/>
                    <a:p>
                      <a:pPr indent="0" lvl="0" marL="0" rtl="0" algn="l">
                        <a:lnSpc>
                          <a:spcPct val="115000"/>
                        </a:lnSpc>
                        <a:spcBef>
                          <a:spcPts val="0"/>
                        </a:spcBef>
                        <a:spcAft>
                          <a:spcPts val="0"/>
                        </a:spcAft>
                        <a:buNone/>
                      </a:pPr>
                      <a:r>
                        <a:rPr b="1" lang="en" sz="1000" u="sng">
                          <a:latin typeface="Calibri"/>
                          <a:ea typeface="Calibri"/>
                          <a:cs typeface="Calibri"/>
                          <a:sym typeface="Calibri"/>
                        </a:rPr>
                        <a:t>WP2</a:t>
                      </a:r>
                      <a:endParaRPr b="1" sz="1000" u="sng">
                        <a:latin typeface="Calibri"/>
                        <a:ea typeface="Calibri"/>
                        <a:cs typeface="Calibri"/>
                        <a:sym typeface="Calibri"/>
                      </a:endParaRPr>
                    </a:p>
                    <a:p>
                      <a:pPr indent="0" lvl="0" marL="0" rtl="0" algn="l">
                        <a:lnSpc>
                          <a:spcPct val="115000"/>
                        </a:lnSpc>
                        <a:spcBef>
                          <a:spcPts val="0"/>
                        </a:spcBef>
                        <a:spcAft>
                          <a:spcPts val="0"/>
                        </a:spcAft>
                        <a:buNone/>
                      </a:pPr>
                      <a:r>
                        <a:rPr b="1" lang="en" sz="1000">
                          <a:latin typeface="Calibri"/>
                          <a:ea typeface="Calibri"/>
                          <a:cs typeface="Calibri"/>
                          <a:sym typeface="Calibri"/>
                        </a:rPr>
                        <a:t>BIM Interoperability</a:t>
                      </a:r>
                      <a:endParaRPr b="1" sz="10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03375">
                <a:tc vMerge="1"/>
              </a:tr>
              <a:tr h="203375">
                <a:tc vMerge="1"/>
              </a:tr>
              <a:tr h="244050">
                <a:tc rowSpan="3">
                  <a:txBody>
                    <a:bodyPr/>
                    <a:lstStyle/>
                    <a:p>
                      <a:pPr indent="0" lvl="0" marL="0" rtl="0" algn="l">
                        <a:lnSpc>
                          <a:spcPct val="115000"/>
                        </a:lnSpc>
                        <a:spcBef>
                          <a:spcPts val="0"/>
                        </a:spcBef>
                        <a:spcAft>
                          <a:spcPts val="0"/>
                        </a:spcAft>
                        <a:buNone/>
                      </a:pPr>
                      <a:r>
                        <a:rPr b="1" lang="en" sz="1000" u="sng">
                          <a:latin typeface="Calibri"/>
                          <a:ea typeface="Calibri"/>
                          <a:cs typeface="Calibri"/>
                          <a:sym typeface="Calibri"/>
                        </a:rPr>
                        <a:t>WP3</a:t>
                      </a:r>
                      <a:endParaRPr b="1" sz="1000" u="sng">
                        <a:latin typeface="Calibri"/>
                        <a:ea typeface="Calibri"/>
                        <a:cs typeface="Calibri"/>
                        <a:sym typeface="Calibri"/>
                      </a:endParaRPr>
                    </a:p>
                    <a:p>
                      <a:pPr indent="0" lvl="0" marL="0" rtl="0" algn="l">
                        <a:lnSpc>
                          <a:spcPct val="115000"/>
                        </a:lnSpc>
                        <a:spcBef>
                          <a:spcPts val="0"/>
                        </a:spcBef>
                        <a:spcAft>
                          <a:spcPts val="0"/>
                        </a:spcAft>
                        <a:buNone/>
                      </a:pPr>
                      <a:r>
                        <a:rPr b="1" lang="en" sz="1000">
                          <a:latin typeface="Calibri"/>
                          <a:ea typeface="Calibri"/>
                          <a:cs typeface="Calibri"/>
                          <a:sym typeface="Calibri"/>
                        </a:rPr>
                        <a:t>BIM Data Signature</a:t>
                      </a:r>
                      <a:endParaRPr b="1" sz="10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r>
              <a:tr h="203375">
                <a:tc vMerge="1"/>
              </a:tr>
              <a:tr h="203375">
                <a:tc vMerge="1"/>
              </a:tr>
              <a:tr h="244050">
                <a:tc rowSpan="3">
                  <a:txBody>
                    <a:bodyPr/>
                    <a:lstStyle/>
                    <a:p>
                      <a:pPr indent="0" lvl="0" marL="0" rtl="0" algn="l">
                        <a:lnSpc>
                          <a:spcPct val="115000"/>
                        </a:lnSpc>
                        <a:spcBef>
                          <a:spcPts val="0"/>
                        </a:spcBef>
                        <a:spcAft>
                          <a:spcPts val="0"/>
                        </a:spcAft>
                        <a:buNone/>
                      </a:pPr>
                      <a:r>
                        <a:rPr b="1" lang="en" sz="1000" u="sng">
                          <a:latin typeface="Calibri"/>
                          <a:ea typeface="Calibri"/>
                          <a:cs typeface="Calibri"/>
                          <a:sym typeface="Calibri"/>
                        </a:rPr>
                        <a:t>WP4</a:t>
                      </a:r>
                      <a:endParaRPr b="1" sz="1000" u="sng">
                        <a:latin typeface="Calibri"/>
                        <a:ea typeface="Calibri"/>
                        <a:cs typeface="Calibri"/>
                        <a:sym typeface="Calibri"/>
                      </a:endParaRPr>
                    </a:p>
                    <a:p>
                      <a:pPr indent="0" lvl="0" marL="0" rtl="0" algn="l">
                        <a:lnSpc>
                          <a:spcPct val="115000"/>
                        </a:lnSpc>
                        <a:spcBef>
                          <a:spcPts val="0"/>
                        </a:spcBef>
                        <a:spcAft>
                          <a:spcPts val="0"/>
                        </a:spcAft>
                        <a:buNone/>
                      </a:pPr>
                      <a:r>
                        <a:rPr b="1" lang="en" sz="1000">
                          <a:latin typeface="Calibri"/>
                          <a:ea typeface="Calibri"/>
                          <a:cs typeface="Calibri"/>
                          <a:sym typeface="Calibri"/>
                        </a:rPr>
                        <a:t>Agreement Consensus</a:t>
                      </a:r>
                      <a:endParaRPr b="1" sz="10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203375">
                <a:tc vMerge="1"/>
              </a:tr>
              <a:tr h="203375">
                <a:tc vMerge="1"/>
              </a:tr>
              <a:tr h="244050">
                <a:tc rowSpan="3">
                  <a:txBody>
                    <a:bodyPr/>
                    <a:lstStyle/>
                    <a:p>
                      <a:pPr indent="0" lvl="0" marL="0" rtl="0" algn="l">
                        <a:lnSpc>
                          <a:spcPct val="115000"/>
                        </a:lnSpc>
                        <a:spcBef>
                          <a:spcPts val="0"/>
                        </a:spcBef>
                        <a:spcAft>
                          <a:spcPts val="0"/>
                        </a:spcAft>
                        <a:buNone/>
                      </a:pPr>
                      <a:r>
                        <a:rPr b="1" lang="en" sz="1000" u="sng">
                          <a:solidFill>
                            <a:srgbClr val="F3F3F3"/>
                          </a:solidFill>
                          <a:latin typeface="Calibri"/>
                          <a:ea typeface="Calibri"/>
                          <a:cs typeface="Calibri"/>
                          <a:sym typeface="Calibri"/>
                        </a:rPr>
                        <a:t>WP5</a:t>
                      </a:r>
                      <a:endParaRPr b="1" sz="1000" u="sng">
                        <a:solidFill>
                          <a:srgbClr val="F3F3F3"/>
                        </a:solidFill>
                        <a:latin typeface="Calibri"/>
                        <a:ea typeface="Calibri"/>
                        <a:cs typeface="Calibri"/>
                        <a:sym typeface="Calibri"/>
                      </a:endParaRPr>
                    </a:p>
                    <a:p>
                      <a:pPr indent="0" lvl="0" marL="0" rtl="0" algn="l">
                        <a:lnSpc>
                          <a:spcPct val="115000"/>
                        </a:lnSpc>
                        <a:spcBef>
                          <a:spcPts val="0"/>
                        </a:spcBef>
                        <a:spcAft>
                          <a:spcPts val="0"/>
                        </a:spcAft>
                        <a:buNone/>
                      </a:pPr>
                      <a:r>
                        <a:rPr b="1" lang="en" sz="1000">
                          <a:solidFill>
                            <a:srgbClr val="F3F3F3"/>
                          </a:solidFill>
                          <a:latin typeface="Calibri"/>
                          <a:ea typeface="Calibri"/>
                          <a:cs typeface="Calibri"/>
                          <a:sym typeface="Calibri"/>
                        </a:rPr>
                        <a:t>Collaboration Framework</a:t>
                      </a:r>
                      <a:endParaRPr b="1" sz="1000">
                        <a:solidFill>
                          <a:srgbClr val="F3F3F3"/>
                        </a:solidFill>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r>
              <a:tr h="203375">
                <a:tc vMerge="1"/>
              </a:tr>
              <a:tr h="203375">
                <a:tc vMerge="1"/>
              </a:tr>
            </a:tbl>
          </a:graphicData>
        </a:graphic>
      </p:graphicFrame>
      <p:cxnSp>
        <p:nvCxnSpPr>
          <p:cNvPr id="201" name="Google Shape;201;p23"/>
          <p:cNvCxnSpPr/>
          <p:nvPr/>
        </p:nvCxnSpPr>
        <p:spPr>
          <a:xfrm>
            <a:off x="2242800" y="1395525"/>
            <a:ext cx="5657100" cy="10710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3"/>
          <p:cNvCxnSpPr>
            <a:endCxn id="194" idx="1"/>
          </p:cNvCxnSpPr>
          <p:nvPr/>
        </p:nvCxnSpPr>
        <p:spPr>
          <a:xfrm>
            <a:off x="2123249" y="1993724"/>
            <a:ext cx="2493600" cy="1776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3"/>
          <p:cNvCxnSpPr/>
          <p:nvPr/>
        </p:nvCxnSpPr>
        <p:spPr>
          <a:xfrm flipH="1" rot="10800000">
            <a:off x="2143125" y="2332475"/>
            <a:ext cx="917100" cy="3888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3"/>
          <p:cNvCxnSpPr>
            <a:endCxn id="196" idx="2"/>
          </p:cNvCxnSpPr>
          <p:nvPr/>
        </p:nvCxnSpPr>
        <p:spPr>
          <a:xfrm flipH="1" rot="10800000">
            <a:off x="2252625" y="3509215"/>
            <a:ext cx="769500" cy="63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cxnSp>
        <p:nvCxnSpPr>
          <p:cNvPr id="209" name="Google Shape;209;p24"/>
          <p:cNvCxnSpPr>
            <a:stCxn id="210" idx="2"/>
            <a:endCxn id="211" idx="0"/>
          </p:cNvCxnSpPr>
          <p:nvPr/>
        </p:nvCxnSpPr>
        <p:spPr>
          <a:xfrm>
            <a:off x="6423660" y="3565574"/>
            <a:ext cx="40200" cy="1382400"/>
          </a:xfrm>
          <a:prstGeom prst="straightConnector1">
            <a:avLst/>
          </a:prstGeom>
          <a:noFill/>
          <a:ln cap="flat" cmpd="sng" w="28575">
            <a:solidFill>
              <a:srgbClr val="0067B1"/>
            </a:solidFill>
            <a:prstDash val="dot"/>
            <a:round/>
            <a:headEnd len="med" w="med" type="none"/>
            <a:tailEnd len="med" w="med" type="none"/>
          </a:ln>
        </p:spPr>
      </p:cxnSp>
      <p:cxnSp>
        <p:nvCxnSpPr>
          <p:cNvPr id="212" name="Google Shape;212;p24"/>
          <p:cNvCxnSpPr/>
          <p:nvPr/>
        </p:nvCxnSpPr>
        <p:spPr>
          <a:xfrm>
            <a:off x="2249233" y="499318"/>
            <a:ext cx="0" cy="3715500"/>
          </a:xfrm>
          <a:prstGeom prst="straightConnector1">
            <a:avLst/>
          </a:prstGeom>
          <a:noFill/>
          <a:ln cap="flat" cmpd="sng" w="9525">
            <a:solidFill>
              <a:srgbClr val="0067B1"/>
            </a:solidFill>
            <a:prstDash val="solid"/>
            <a:round/>
            <a:headEnd len="med" w="med" type="none"/>
            <a:tailEnd len="med" w="med" type="none"/>
          </a:ln>
        </p:spPr>
      </p:cxnSp>
      <p:sp>
        <p:nvSpPr>
          <p:cNvPr id="213" name="Google Shape;213;p24"/>
          <p:cNvSpPr txBox="1"/>
          <p:nvPr/>
        </p:nvSpPr>
        <p:spPr>
          <a:xfrm>
            <a:off x="367171" y="367981"/>
            <a:ext cx="15618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Client</a:t>
            </a:r>
            <a:endParaRPr b="1">
              <a:latin typeface="Roboto"/>
              <a:ea typeface="Roboto"/>
              <a:cs typeface="Roboto"/>
              <a:sym typeface="Roboto"/>
            </a:endParaRPr>
          </a:p>
        </p:txBody>
      </p:sp>
      <p:sp>
        <p:nvSpPr>
          <p:cNvPr id="214" name="Google Shape;214;p24"/>
          <p:cNvSpPr txBox="1"/>
          <p:nvPr/>
        </p:nvSpPr>
        <p:spPr>
          <a:xfrm>
            <a:off x="2811499" y="367981"/>
            <a:ext cx="15618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Server</a:t>
            </a:r>
            <a:endParaRPr b="1">
              <a:latin typeface="Roboto"/>
              <a:ea typeface="Roboto"/>
              <a:cs typeface="Roboto"/>
              <a:sym typeface="Roboto"/>
            </a:endParaRPr>
          </a:p>
        </p:txBody>
      </p:sp>
      <p:sp>
        <p:nvSpPr>
          <p:cNvPr id="215" name="Google Shape;215;p24"/>
          <p:cNvSpPr txBox="1"/>
          <p:nvPr/>
        </p:nvSpPr>
        <p:spPr>
          <a:xfrm>
            <a:off x="5193372" y="719178"/>
            <a:ext cx="1561800" cy="51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u="sng">
                <a:latin typeface="Roboto"/>
                <a:ea typeface="Roboto"/>
                <a:cs typeface="Roboto"/>
                <a:sym typeface="Roboto"/>
                <a:hlinkClick r:id="rId3"/>
              </a:rPr>
              <a:t>BLogic</a:t>
            </a:r>
            <a:endParaRPr>
              <a:latin typeface="Roboto"/>
              <a:ea typeface="Roboto"/>
              <a:cs typeface="Roboto"/>
              <a:sym typeface="Roboto"/>
            </a:endParaRPr>
          </a:p>
        </p:txBody>
      </p:sp>
      <p:sp>
        <p:nvSpPr>
          <p:cNvPr id="216" name="Google Shape;216;p24"/>
          <p:cNvSpPr txBox="1"/>
          <p:nvPr/>
        </p:nvSpPr>
        <p:spPr>
          <a:xfrm>
            <a:off x="7473687" y="367981"/>
            <a:ext cx="15618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Entity Model</a:t>
            </a:r>
            <a:endParaRPr b="1">
              <a:latin typeface="Roboto"/>
              <a:ea typeface="Roboto"/>
              <a:cs typeface="Roboto"/>
              <a:sym typeface="Roboto"/>
            </a:endParaRPr>
          </a:p>
        </p:txBody>
      </p:sp>
      <p:cxnSp>
        <p:nvCxnSpPr>
          <p:cNvPr id="217" name="Google Shape;217;p24"/>
          <p:cNvCxnSpPr/>
          <p:nvPr/>
        </p:nvCxnSpPr>
        <p:spPr>
          <a:xfrm>
            <a:off x="4584233" y="885048"/>
            <a:ext cx="0" cy="3337500"/>
          </a:xfrm>
          <a:prstGeom prst="straightConnector1">
            <a:avLst/>
          </a:prstGeom>
          <a:noFill/>
          <a:ln cap="flat" cmpd="sng" w="28575">
            <a:solidFill>
              <a:srgbClr val="0067B1"/>
            </a:solidFill>
            <a:prstDash val="dot"/>
            <a:round/>
            <a:headEnd len="med" w="med" type="none"/>
            <a:tailEnd len="med" w="med" type="none"/>
          </a:ln>
        </p:spPr>
      </p:cxnSp>
      <p:sp>
        <p:nvSpPr>
          <p:cNvPr id="218" name="Google Shape;218;p24"/>
          <p:cNvSpPr/>
          <p:nvPr/>
        </p:nvSpPr>
        <p:spPr>
          <a:xfrm>
            <a:off x="7879794" y="2622171"/>
            <a:ext cx="991800" cy="1475400"/>
          </a:xfrm>
          <a:prstGeom prst="can">
            <a:avLst>
              <a:gd fmla="val 33069" name="adj"/>
            </a:avLst>
          </a:prstGeom>
          <a:solidFill>
            <a:srgbClr val="E8E8E8"/>
          </a:solidFill>
          <a:ln cap="flat" cmpd="sng" w="9525">
            <a:solidFill>
              <a:srgbClr val="0067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nvSpPr>
        <p:spPr>
          <a:xfrm>
            <a:off x="0" y="1184786"/>
            <a:ext cx="1515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Use Case: </a:t>
            </a:r>
            <a:r>
              <a:rPr i="1" lang="en" sz="1000">
                <a:latin typeface="Roboto"/>
                <a:ea typeface="Roboto"/>
                <a:cs typeface="Roboto"/>
                <a:sym typeface="Roboto"/>
              </a:rPr>
              <a:t>Create Model File</a:t>
            </a:r>
            <a:endParaRPr i="1" sz="1000">
              <a:latin typeface="Roboto"/>
              <a:ea typeface="Roboto"/>
              <a:cs typeface="Roboto"/>
              <a:sym typeface="Roboto"/>
            </a:endParaRPr>
          </a:p>
        </p:txBody>
      </p:sp>
      <p:sp>
        <p:nvSpPr>
          <p:cNvPr id="220" name="Google Shape;220;p24"/>
          <p:cNvSpPr txBox="1"/>
          <p:nvPr/>
        </p:nvSpPr>
        <p:spPr>
          <a:xfrm>
            <a:off x="281300" y="2407603"/>
            <a:ext cx="960000" cy="28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viewer</a:t>
            </a:r>
            <a:endParaRPr>
              <a:latin typeface="Roboto"/>
              <a:ea typeface="Roboto"/>
              <a:cs typeface="Roboto"/>
              <a:sym typeface="Roboto"/>
            </a:endParaRPr>
          </a:p>
        </p:txBody>
      </p:sp>
      <p:cxnSp>
        <p:nvCxnSpPr>
          <p:cNvPr id="221" name="Google Shape;221;p24"/>
          <p:cNvCxnSpPr/>
          <p:nvPr/>
        </p:nvCxnSpPr>
        <p:spPr>
          <a:xfrm>
            <a:off x="2701776" y="2899591"/>
            <a:ext cx="3856200" cy="0"/>
          </a:xfrm>
          <a:prstGeom prst="straightConnector1">
            <a:avLst/>
          </a:prstGeom>
          <a:noFill/>
          <a:ln cap="flat" cmpd="sng" w="28575">
            <a:solidFill>
              <a:srgbClr val="0067B1"/>
            </a:solidFill>
            <a:prstDash val="dot"/>
            <a:round/>
            <a:headEnd len="med" w="med" type="none"/>
            <a:tailEnd len="med" w="med" type="none"/>
          </a:ln>
        </p:spPr>
      </p:cxnSp>
      <p:sp>
        <p:nvSpPr>
          <p:cNvPr id="222" name="Google Shape;222;p24"/>
          <p:cNvSpPr/>
          <p:nvPr/>
        </p:nvSpPr>
        <p:spPr>
          <a:xfrm>
            <a:off x="7879794" y="1650393"/>
            <a:ext cx="991800" cy="1475400"/>
          </a:xfrm>
          <a:prstGeom prst="can">
            <a:avLst>
              <a:gd fmla="val 33069" name="adj"/>
            </a:avLst>
          </a:prstGeom>
          <a:solidFill>
            <a:srgbClr val="E8E8E8"/>
          </a:solidFill>
          <a:ln cap="flat" cmpd="sng" w="9525">
            <a:solidFill>
              <a:srgbClr val="0067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nvSpPr>
        <p:spPr>
          <a:xfrm rot="-5400000">
            <a:off x="1993088" y="3964278"/>
            <a:ext cx="1058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Renderserver</a:t>
            </a:r>
            <a:endParaRPr sz="1000">
              <a:latin typeface="Roboto"/>
              <a:ea typeface="Roboto"/>
              <a:cs typeface="Roboto"/>
              <a:sym typeface="Roboto"/>
            </a:endParaRPr>
          </a:p>
        </p:txBody>
      </p:sp>
      <p:sp>
        <p:nvSpPr>
          <p:cNvPr id="224" name="Google Shape;224;p24"/>
          <p:cNvSpPr txBox="1"/>
          <p:nvPr/>
        </p:nvSpPr>
        <p:spPr>
          <a:xfrm rot="-5400000">
            <a:off x="1993088" y="1582524"/>
            <a:ext cx="1058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Server</a:t>
            </a:r>
            <a:endParaRPr sz="1000">
              <a:latin typeface="Roboto"/>
              <a:ea typeface="Roboto"/>
              <a:cs typeface="Roboto"/>
              <a:sym typeface="Roboto"/>
            </a:endParaRPr>
          </a:p>
        </p:txBody>
      </p:sp>
      <p:sp>
        <p:nvSpPr>
          <p:cNvPr id="225" name="Google Shape;225;p24"/>
          <p:cNvSpPr txBox="1"/>
          <p:nvPr/>
        </p:nvSpPr>
        <p:spPr>
          <a:xfrm>
            <a:off x="2760743" y="719178"/>
            <a:ext cx="18237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WebAPI Controller (Ctl)</a:t>
            </a:r>
            <a:endParaRPr>
              <a:latin typeface="Roboto"/>
              <a:ea typeface="Roboto"/>
              <a:cs typeface="Roboto"/>
              <a:sym typeface="Roboto"/>
            </a:endParaRPr>
          </a:p>
        </p:txBody>
      </p:sp>
      <p:sp>
        <p:nvSpPr>
          <p:cNvPr id="226" name="Google Shape;226;p24"/>
          <p:cNvSpPr txBox="1"/>
          <p:nvPr/>
        </p:nvSpPr>
        <p:spPr>
          <a:xfrm rot="-5400000">
            <a:off x="3853207" y="3503291"/>
            <a:ext cx="11550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hlinkClick r:id="rId4"/>
              </a:rPr>
              <a:t>Hoops Server</a:t>
            </a:r>
            <a:endParaRPr i="1">
              <a:latin typeface="Roboto"/>
              <a:ea typeface="Roboto"/>
              <a:cs typeface="Roboto"/>
              <a:sym typeface="Roboto"/>
            </a:endParaRPr>
          </a:p>
        </p:txBody>
      </p:sp>
      <p:sp>
        <p:nvSpPr>
          <p:cNvPr id="227" name="Google Shape;227;p24"/>
          <p:cNvSpPr txBox="1"/>
          <p:nvPr/>
        </p:nvSpPr>
        <p:spPr>
          <a:xfrm>
            <a:off x="2904871" y="1213139"/>
            <a:ext cx="1422300" cy="3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Model Project Model CPI</a:t>
            </a:r>
            <a:endParaRPr i="1" sz="1000">
              <a:latin typeface="Roboto"/>
              <a:ea typeface="Roboto"/>
              <a:cs typeface="Roboto"/>
              <a:sym typeface="Roboto"/>
            </a:endParaRPr>
          </a:p>
        </p:txBody>
      </p:sp>
      <p:cxnSp>
        <p:nvCxnSpPr>
          <p:cNvPr id="228" name="Google Shape;228;p24"/>
          <p:cNvCxnSpPr/>
          <p:nvPr/>
        </p:nvCxnSpPr>
        <p:spPr>
          <a:xfrm>
            <a:off x="7099286" y="885048"/>
            <a:ext cx="0" cy="3337500"/>
          </a:xfrm>
          <a:prstGeom prst="straightConnector1">
            <a:avLst/>
          </a:prstGeom>
          <a:noFill/>
          <a:ln cap="flat" cmpd="sng" w="28575">
            <a:solidFill>
              <a:srgbClr val="0067B1"/>
            </a:solidFill>
            <a:prstDash val="dot"/>
            <a:round/>
            <a:headEnd len="med" w="med" type="none"/>
            <a:tailEnd len="med" w="med" type="none"/>
          </a:ln>
        </p:spPr>
      </p:cxnSp>
      <p:pic>
        <p:nvPicPr>
          <p:cNvPr id="229" name="Google Shape;229;p24"/>
          <p:cNvPicPr preferRelativeResize="0"/>
          <p:nvPr/>
        </p:nvPicPr>
        <p:blipFill rotWithShape="1">
          <a:blip r:embed="rId5">
            <a:alphaModFix/>
          </a:blip>
          <a:srcRect b="15203" l="0" r="11808" t="0"/>
          <a:stretch/>
        </p:blipFill>
        <p:spPr>
          <a:xfrm>
            <a:off x="6198272" y="2182406"/>
            <a:ext cx="531059" cy="411390"/>
          </a:xfrm>
          <a:prstGeom prst="rect">
            <a:avLst/>
          </a:prstGeom>
          <a:noFill/>
          <a:ln>
            <a:noFill/>
          </a:ln>
        </p:spPr>
      </p:pic>
      <p:sp>
        <p:nvSpPr>
          <p:cNvPr id="230" name="Google Shape;230;p24"/>
          <p:cNvSpPr txBox="1"/>
          <p:nvPr/>
        </p:nvSpPr>
        <p:spPr>
          <a:xfrm>
            <a:off x="7637829" y="719178"/>
            <a:ext cx="1167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990000"/>
                </a:solidFill>
                <a:latin typeface="Roboto"/>
                <a:ea typeface="Roboto"/>
                <a:cs typeface="Roboto"/>
                <a:sym typeface="Roboto"/>
                <a:hlinkClick r:id="rId6"/>
              </a:rPr>
              <a:t>DBContext</a:t>
            </a:r>
            <a:r>
              <a:rPr lang="en">
                <a:solidFill>
                  <a:srgbClr val="990000"/>
                </a:solidFill>
                <a:latin typeface="Roboto"/>
                <a:ea typeface="Roboto"/>
                <a:cs typeface="Roboto"/>
                <a:sym typeface="Roboto"/>
              </a:rPr>
              <a:t> </a:t>
            </a:r>
            <a:endParaRPr>
              <a:solidFill>
                <a:srgbClr val="990000"/>
              </a:solidFill>
              <a:latin typeface="Roboto"/>
              <a:ea typeface="Roboto"/>
              <a:cs typeface="Roboto"/>
              <a:sym typeface="Roboto"/>
            </a:endParaRPr>
          </a:p>
        </p:txBody>
      </p:sp>
      <p:sp>
        <p:nvSpPr>
          <p:cNvPr id="231" name="Google Shape;231;p24"/>
          <p:cNvSpPr txBox="1"/>
          <p:nvPr/>
        </p:nvSpPr>
        <p:spPr>
          <a:xfrm>
            <a:off x="4787390" y="2131961"/>
            <a:ext cx="8241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hlinkClick r:id="rId7"/>
              </a:rPr>
              <a:t>Scheduler</a:t>
            </a:r>
            <a:endParaRPr i="1">
              <a:latin typeface="Roboto"/>
              <a:ea typeface="Roboto"/>
              <a:cs typeface="Roboto"/>
              <a:sym typeface="Roboto"/>
            </a:endParaRPr>
          </a:p>
        </p:txBody>
      </p:sp>
      <p:sp>
        <p:nvSpPr>
          <p:cNvPr id="232" name="Google Shape;232;p24"/>
          <p:cNvSpPr txBox="1"/>
          <p:nvPr/>
        </p:nvSpPr>
        <p:spPr>
          <a:xfrm>
            <a:off x="4787391" y="3103749"/>
            <a:ext cx="8241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hlinkClick r:id="rId8"/>
              </a:rPr>
              <a:t>Scheduler</a:t>
            </a:r>
            <a:r>
              <a:rPr lang="en">
                <a:latin typeface="Roboto"/>
                <a:ea typeface="Roboto"/>
                <a:cs typeface="Roboto"/>
                <a:sym typeface="Roboto"/>
              </a:rPr>
              <a:t> </a:t>
            </a:r>
            <a:endParaRPr i="1">
              <a:latin typeface="Roboto"/>
              <a:ea typeface="Roboto"/>
              <a:cs typeface="Roboto"/>
              <a:sym typeface="Roboto"/>
            </a:endParaRPr>
          </a:p>
        </p:txBody>
      </p:sp>
      <p:pic>
        <p:nvPicPr>
          <p:cNvPr id="210" name="Google Shape;210;p24"/>
          <p:cNvPicPr preferRelativeResize="0"/>
          <p:nvPr/>
        </p:nvPicPr>
        <p:blipFill rotWithShape="1">
          <a:blip r:embed="rId5">
            <a:alphaModFix/>
          </a:blip>
          <a:srcRect b="15203" l="0" r="11808" t="0"/>
          <a:stretch/>
        </p:blipFill>
        <p:spPr>
          <a:xfrm>
            <a:off x="6158131" y="3154184"/>
            <a:ext cx="531059" cy="411390"/>
          </a:xfrm>
          <a:prstGeom prst="rect">
            <a:avLst/>
          </a:prstGeom>
          <a:noFill/>
          <a:ln>
            <a:noFill/>
          </a:ln>
        </p:spPr>
      </p:pic>
      <p:cxnSp>
        <p:nvCxnSpPr>
          <p:cNvPr id="233" name="Google Shape;233;p24"/>
          <p:cNvCxnSpPr>
            <a:stCxn id="231" idx="3"/>
            <a:endCxn id="229" idx="1"/>
          </p:cNvCxnSpPr>
          <p:nvPr/>
        </p:nvCxnSpPr>
        <p:spPr>
          <a:xfrm>
            <a:off x="5611490" y="2388011"/>
            <a:ext cx="586800" cy="0"/>
          </a:xfrm>
          <a:prstGeom prst="straightConnector1">
            <a:avLst/>
          </a:prstGeom>
          <a:noFill/>
          <a:ln cap="flat" cmpd="sng" w="28575">
            <a:solidFill>
              <a:srgbClr val="0067B1"/>
            </a:solidFill>
            <a:prstDash val="dot"/>
            <a:round/>
            <a:headEnd len="med" w="med" type="none"/>
            <a:tailEnd len="med" w="med" type="none"/>
          </a:ln>
        </p:spPr>
      </p:cxnSp>
      <p:cxnSp>
        <p:nvCxnSpPr>
          <p:cNvPr id="234" name="Google Shape;234;p24"/>
          <p:cNvCxnSpPr>
            <a:stCxn id="232" idx="3"/>
            <a:endCxn id="210" idx="1"/>
          </p:cNvCxnSpPr>
          <p:nvPr/>
        </p:nvCxnSpPr>
        <p:spPr>
          <a:xfrm>
            <a:off x="5611491" y="3359799"/>
            <a:ext cx="546600" cy="0"/>
          </a:xfrm>
          <a:prstGeom prst="straightConnector1">
            <a:avLst/>
          </a:prstGeom>
          <a:noFill/>
          <a:ln cap="flat" cmpd="sng" w="28575">
            <a:solidFill>
              <a:srgbClr val="0067B1"/>
            </a:solidFill>
            <a:prstDash val="dot"/>
            <a:round/>
            <a:headEnd len="med" w="med" type="none"/>
            <a:tailEnd len="med" w="med" type="none"/>
          </a:ln>
        </p:spPr>
      </p:cxnSp>
      <p:cxnSp>
        <p:nvCxnSpPr>
          <p:cNvPr id="235" name="Google Shape;235;p24"/>
          <p:cNvCxnSpPr>
            <a:stCxn id="210" idx="3"/>
            <a:endCxn id="222" idx="2"/>
          </p:cNvCxnSpPr>
          <p:nvPr/>
        </p:nvCxnSpPr>
        <p:spPr>
          <a:xfrm flipH="1" rot="10800000">
            <a:off x="6689190" y="2388179"/>
            <a:ext cx="1190700" cy="971700"/>
          </a:xfrm>
          <a:prstGeom prst="straightConnector1">
            <a:avLst/>
          </a:prstGeom>
          <a:noFill/>
          <a:ln cap="flat" cmpd="sng" w="28575">
            <a:solidFill>
              <a:srgbClr val="0067B1"/>
            </a:solidFill>
            <a:prstDash val="dot"/>
            <a:round/>
            <a:headEnd len="med" w="med" type="none"/>
            <a:tailEnd len="med" w="med" type="none"/>
          </a:ln>
        </p:spPr>
      </p:cxnSp>
      <p:cxnSp>
        <p:nvCxnSpPr>
          <p:cNvPr id="236" name="Google Shape;236;p24"/>
          <p:cNvCxnSpPr>
            <a:stCxn id="229" idx="3"/>
            <a:endCxn id="222" idx="2"/>
          </p:cNvCxnSpPr>
          <p:nvPr/>
        </p:nvCxnSpPr>
        <p:spPr>
          <a:xfrm>
            <a:off x="6729331" y="2388101"/>
            <a:ext cx="1150500" cy="0"/>
          </a:xfrm>
          <a:prstGeom prst="straightConnector1">
            <a:avLst/>
          </a:prstGeom>
          <a:noFill/>
          <a:ln cap="flat" cmpd="sng" w="28575">
            <a:solidFill>
              <a:srgbClr val="0067B1"/>
            </a:solidFill>
            <a:prstDash val="dot"/>
            <a:round/>
            <a:headEnd len="med" w="med" type="none"/>
            <a:tailEnd len="med" w="med" type="none"/>
          </a:ln>
        </p:spPr>
      </p:cxnSp>
      <p:sp>
        <p:nvSpPr>
          <p:cNvPr id="237" name="Google Shape;237;p24"/>
          <p:cNvSpPr txBox="1"/>
          <p:nvPr/>
        </p:nvSpPr>
        <p:spPr>
          <a:xfrm>
            <a:off x="5922894" y="3913822"/>
            <a:ext cx="1082100" cy="145200"/>
          </a:xfrm>
          <a:prstGeom prst="rect">
            <a:avLst/>
          </a:prstGeom>
          <a:solidFill>
            <a:srgbClr val="BDBDBD">
              <a:alpha val="5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Model-part</a:t>
            </a:r>
            <a:endParaRPr i="1" sz="1000">
              <a:latin typeface="Roboto"/>
              <a:ea typeface="Roboto"/>
              <a:cs typeface="Roboto"/>
              <a:sym typeface="Roboto"/>
            </a:endParaRPr>
          </a:p>
        </p:txBody>
      </p:sp>
      <p:sp>
        <p:nvSpPr>
          <p:cNvPr id="238" name="Google Shape;238;p24"/>
          <p:cNvSpPr txBox="1"/>
          <p:nvPr/>
        </p:nvSpPr>
        <p:spPr>
          <a:xfrm>
            <a:off x="7953636" y="2131961"/>
            <a:ext cx="9918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FRM_JOB</a:t>
            </a:r>
            <a:endParaRPr i="1" sz="1000">
              <a:latin typeface="Roboto"/>
              <a:ea typeface="Roboto"/>
              <a:cs typeface="Roboto"/>
              <a:sym typeface="Roboto"/>
            </a:endParaRPr>
          </a:p>
        </p:txBody>
      </p:sp>
      <p:sp>
        <p:nvSpPr>
          <p:cNvPr id="239" name="Google Shape;239;p24"/>
          <p:cNvSpPr txBox="1"/>
          <p:nvPr/>
        </p:nvSpPr>
        <p:spPr>
          <a:xfrm>
            <a:off x="7953636" y="3359886"/>
            <a:ext cx="11904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MDL_OBJECT</a:t>
            </a:r>
            <a:endParaRPr i="1" sz="1000">
              <a:latin typeface="Roboto"/>
              <a:ea typeface="Roboto"/>
              <a:cs typeface="Roboto"/>
              <a:sym typeface="Roboto"/>
            </a:endParaRPr>
          </a:p>
        </p:txBody>
      </p:sp>
      <p:sp>
        <p:nvSpPr>
          <p:cNvPr id="240" name="Google Shape;240;p24"/>
          <p:cNvSpPr txBox="1"/>
          <p:nvPr/>
        </p:nvSpPr>
        <p:spPr>
          <a:xfrm>
            <a:off x="5922894" y="4145706"/>
            <a:ext cx="1082100" cy="145200"/>
          </a:xfrm>
          <a:prstGeom prst="rect">
            <a:avLst/>
          </a:prstGeom>
          <a:solidFill>
            <a:srgbClr val="BDBDBD">
              <a:alpha val="5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Converter.exe</a:t>
            </a:r>
            <a:endParaRPr i="1" sz="1000">
              <a:latin typeface="Roboto"/>
              <a:ea typeface="Roboto"/>
              <a:cs typeface="Roboto"/>
              <a:sym typeface="Roboto"/>
            </a:endParaRPr>
          </a:p>
        </p:txBody>
      </p:sp>
      <p:sp>
        <p:nvSpPr>
          <p:cNvPr id="241" name="Google Shape;241;p24"/>
          <p:cNvSpPr txBox="1"/>
          <p:nvPr/>
        </p:nvSpPr>
        <p:spPr>
          <a:xfrm>
            <a:off x="5922894" y="4377590"/>
            <a:ext cx="1082100" cy="145200"/>
          </a:xfrm>
          <a:prstGeom prst="rect">
            <a:avLst/>
          </a:prstGeom>
          <a:solidFill>
            <a:srgbClr val="BDBDBD">
              <a:alpha val="5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IFC Parser</a:t>
            </a:r>
            <a:endParaRPr sz="1000">
              <a:latin typeface="Roboto"/>
              <a:ea typeface="Roboto"/>
              <a:cs typeface="Roboto"/>
              <a:sym typeface="Roboto"/>
            </a:endParaRPr>
          </a:p>
        </p:txBody>
      </p:sp>
      <p:sp>
        <p:nvSpPr>
          <p:cNvPr id="242" name="Google Shape;242;p24"/>
          <p:cNvSpPr txBox="1"/>
          <p:nvPr/>
        </p:nvSpPr>
        <p:spPr>
          <a:xfrm>
            <a:off x="5922894" y="4609474"/>
            <a:ext cx="1082100" cy="145200"/>
          </a:xfrm>
          <a:prstGeom prst="rect">
            <a:avLst/>
          </a:prstGeom>
          <a:solidFill>
            <a:srgbClr val="BDBDBD">
              <a:alpha val="5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latin typeface="Roboto"/>
                <a:ea typeface="Roboto"/>
                <a:cs typeface="Roboto"/>
                <a:sym typeface="Roboto"/>
                <a:hlinkClick r:id="rId9"/>
              </a:rPr>
              <a:t>Hoops API</a:t>
            </a:r>
            <a:endParaRPr i="1" sz="1000">
              <a:latin typeface="Roboto"/>
              <a:ea typeface="Roboto"/>
              <a:cs typeface="Roboto"/>
              <a:sym typeface="Roboto"/>
            </a:endParaRPr>
          </a:p>
        </p:txBody>
      </p:sp>
      <p:sp>
        <p:nvSpPr>
          <p:cNvPr id="211" name="Google Shape;211;p24"/>
          <p:cNvSpPr txBox="1"/>
          <p:nvPr/>
        </p:nvSpPr>
        <p:spPr>
          <a:xfrm>
            <a:off x="5922894" y="4947948"/>
            <a:ext cx="1082100" cy="145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Stream Cache</a:t>
            </a:r>
            <a:endParaRPr i="1" sz="1000">
              <a:latin typeface="Roboto"/>
              <a:ea typeface="Roboto"/>
              <a:cs typeface="Roboto"/>
              <a:sym typeface="Roboto"/>
            </a:endParaRPr>
          </a:p>
        </p:txBody>
      </p:sp>
      <p:cxnSp>
        <p:nvCxnSpPr>
          <p:cNvPr id="243" name="Google Shape;243;p24"/>
          <p:cNvCxnSpPr>
            <a:stCxn id="211" idx="1"/>
            <a:endCxn id="226" idx="1"/>
          </p:cNvCxnSpPr>
          <p:nvPr/>
        </p:nvCxnSpPr>
        <p:spPr>
          <a:xfrm rot="10800000">
            <a:off x="4430694" y="4184148"/>
            <a:ext cx="1492200" cy="836400"/>
          </a:xfrm>
          <a:prstGeom prst="bentConnector2">
            <a:avLst/>
          </a:prstGeom>
          <a:noFill/>
          <a:ln cap="flat" cmpd="sng" w="9525">
            <a:solidFill>
              <a:srgbClr val="0067B1"/>
            </a:solidFill>
            <a:prstDash val="solid"/>
            <a:round/>
            <a:headEnd len="med" w="med" type="none"/>
            <a:tailEnd len="med" w="med" type="triangle"/>
          </a:ln>
        </p:spPr>
      </p:cxnSp>
      <p:cxnSp>
        <p:nvCxnSpPr>
          <p:cNvPr id="244" name="Google Shape;244;p24"/>
          <p:cNvCxnSpPr>
            <a:stCxn id="220" idx="2"/>
            <a:endCxn id="226" idx="0"/>
          </p:cNvCxnSpPr>
          <p:nvPr/>
        </p:nvCxnSpPr>
        <p:spPr>
          <a:xfrm flipH="1" rot="-5400000">
            <a:off x="2087600" y="1366903"/>
            <a:ext cx="913500" cy="3566100"/>
          </a:xfrm>
          <a:prstGeom prst="bentConnector2">
            <a:avLst/>
          </a:prstGeom>
          <a:noFill/>
          <a:ln cap="flat" cmpd="sng" w="28575">
            <a:solidFill>
              <a:srgbClr val="999999"/>
            </a:solidFill>
            <a:prstDash val="solid"/>
            <a:round/>
            <a:headEnd len="med" w="med" type="triangle"/>
            <a:tailEnd len="med" w="med" type="triangle"/>
          </a:ln>
        </p:spPr>
      </p:cxnSp>
      <p:sp>
        <p:nvSpPr>
          <p:cNvPr id="245" name="Google Shape;245;p24"/>
          <p:cNvSpPr txBox="1"/>
          <p:nvPr/>
        </p:nvSpPr>
        <p:spPr>
          <a:xfrm>
            <a:off x="1616657" y="1486582"/>
            <a:ext cx="531600" cy="245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json</a:t>
            </a:r>
            <a:endParaRPr sz="1000">
              <a:latin typeface="Roboto"/>
              <a:ea typeface="Roboto"/>
              <a:cs typeface="Roboto"/>
              <a:sym typeface="Roboto"/>
            </a:endParaRPr>
          </a:p>
        </p:txBody>
      </p:sp>
      <p:sp>
        <p:nvSpPr>
          <p:cNvPr id="246" name="Google Shape;246;p24"/>
          <p:cNvSpPr txBox="1"/>
          <p:nvPr/>
        </p:nvSpPr>
        <p:spPr>
          <a:xfrm>
            <a:off x="1616657" y="1811478"/>
            <a:ext cx="531600" cy="245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CPI</a:t>
            </a:r>
            <a:endParaRPr sz="1000">
              <a:latin typeface="Roboto"/>
              <a:ea typeface="Roboto"/>
              <a:cs typeface="Roboto"/>
              <a:sym typeface="Roboto"/>
            </a:endParaRPr>
          </a:p>
        </p:txBody>
      </p:sp>
      <p:sp>
        <p:nvSpPr>
          <p:cNvPr id="247" name="Google Shape;247;p24"/>
          <p:cNvSpPr txBox="1"/>
          <p:nvPr/>
        </p:nvSpPr>
        <p:spPr>
          <a:xfrm>
            <a:off x="1616657" y="2136367"/>
            <a:ext cx="531600" cy="245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IFC</a:t>
            </a:r>
            <a:endParaRPr sz="1000">
              <a:latin typeface="Roboto"/>
              <a:ea typeface="Roboto"/>
              <a:cs typeface="Roboto"/>
              <a:sym typeface="Roboto"/>
            </a:endParaRPr>
          </a:p>
        </p:txBody>
      </p:sp>
      <p:sp>
        <p:nvSpPr>
          <p:cNvPr id="248" name="Google Shape;248;p24"/>
          <p:cNvSpPr txBox="1"/>
          <p:nvPr/>
        </p:nvSpPr>
        <p:spPr>
          <a:xfrm>
            <a:off x="7713661" y="1213365"/>
            <a:ext cx="1082100" cy="1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File Archive</a:t>
            </a:r>
            <a:endParaRPr i="1" sz="1000">
              <a:latin typeface="Roboto"/>
              <a:ea typeface="Roboto"/>
              <a:cs typeface="Roboto"/>
              <a:sym typeface="Roboto"/>
            </a:endParaRPr>
          </a:p>
        </p:txBody>
      </p:sp>
      <p:sp>
        <p:nvSpPr>
          <p:cNvPr id="249" name="Google Shape;249;p24"/>
          <p:cNvSpPr txBox="1"/>
          <p:nvPr/>
        </p:nvSpPr>
        <p:spPr>
          <a:xfrm>
            <a:off x="7713661" y="1368410"/>
            <a:ext cx="1082100" cy="1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CPI, IFC</a:t>
            </a:r>
            <a:endParaRPr i="1" sz="1000">
              <a:latin typeface="Roboto"/>
              <a:ea typeface="Roboto"/>
              <a:cs typeface="Roboto"/>
              <a:sym typeface="Roboto"/>
            </a:endParaRPr>
          </a:p>
        </p:txBody>
      </p:sp>
      <p:cxnSp>
        <p:nvCxnSpPr>
          <p:cNvPr id="250" name="Google Shape;250;p24"/>
          <p:cNvCxnSpPr>
            <a:stCxn id="251" idx="3"/>
          </p:cNvCxnSpPr>
          <p:nvPr/>
        </p:nvCxnSpPr>
        <p:spPr>
          <a:xfrm>
            <a:off x="6237468" y="1400489"/>
            <a:ext cx="1536300" cy="576600"/>
          </a:xfrm>
          <a:prstGeom prst="straightConnector1">
            <a:avLst/>
          </a:prstGeom>
          <a:noFill/>
          <a:ln cap="flat" cmpd="sng" w="9525">
            <a:solidFill>
              <a:srgbClr val="0067B1"/>
            </a:solidFill>
            <a:prstDash val="solid"/>
            <a:round/>
            <a:headEnd len="med" w="med" type="none"/>
            <a:tailEnd len="med" w="med" type="triangle"/>
          </a:ln>
        </p:spPr>
      </p:cxnSp>
      <p:cxnSp>
        <p:nvCxnSpPr>
          <p:cNvPr id="252" name="Google Shape;252;p24"/>
          <p:cNvCxnSpPr>
            <a:stCxn id="247" idx="3"/>
            <a:endCxn id="249" idx="1"/>
          </p:cNvCxnSpPr>
          <p:nvPr/>
        </p:nvCxnSpPr>
        <p:spPr>
          <a:xfrm flipH="1" rot="10800000">
            <a:off x="2148257" y="1440967"/>
            <a:ext cx="5565300" cy="818100"/>
          </a:xfrm>
          <a:prstGeom prst="straightConnector1">
            <a:avLst/>
          </a:prstGeom>
          <a:noFill/>
          <a:ln cap="flat" cmpd="sng" w="9525">
            <a:solidFill>
              <a:srgbClr val="0067B1"/>
            </a:solidFill>
            <a:prstDash val="solid"/>
            <a:round/>
            <a:headEnd len="med" w="med" type="none"/>
            <a:tailEnd len="med" w="med" type="triangle"/>
          </a:ln>
        </p:spPr>
      </p:cxnSp>
      <p:cxnSp>
        <p:nvCxnSpPr>
          <p:cNvPr id="253" name="Google Shape;253;p24"/>
          <p:cNvCxnSpPr/>
          <p:nvPr/>
        </p:nvCxnSpPr>
        <p:spPr>
          <a:xfrm flipH="1">
            <a:off x="6663251" y="1510548"/>
            <a:ext cx="1267800" cy="1637700"/>
          </a:xfrm>
          <a:prstGeom prst="straightConnector1">
            <a:avLst/>
          </a:prstGeom>
          <a:noFill/>
          <a:ln cap="flat" cmpd="sng" w="9525">
            <a:solidFill>
              <a:srgbClr val="0067B1"/>
            </a:solidFill>
            <a:prstDash val="solid"/>
            <a:round/>
            <a:headEnd len="med" w="med" type="none"/>
            <a:tailEnd len="med" w="med" type="triangle"/>
          </a:ln>
        </p:spPr>
      </p:cxnSp>
      <p:cxnSp>
        <p:nvCxnSpPr>
          <p:cNvPr id="254" name="Google Shape;254;p24"/>
          <p:cNvCxnSpPr>
            <a:stCxn id="240" idx="3"/>
            <a:endCxn id="239" idx="1"/>
          </p:cNvCxnSpPr>
          <p:nvPr/>
        </p:nvCxnSpPr>
        <p:spPr>
          <a:xfrm flipH="1" rot="10800000">
            <a:off x="7004994" y="3502806"/>
            <a:ext cx="948600" cy="715500"/>
          </a:xfrm>
          <a:prstGeom prst="straightConnector1">
            <a:avLst/>
          </a:prstGeom>
          <a:noFill/>
          <a:ln cap="flat" cmpd="sng" w="28575">
            <a:solidFill>
              <a:srgbClr val="0067B1"/>
            </a:solidFill>
            <a:prstDash val="dot"/>
            <a:round/>
            <a:headEnd len="med" w="med" type="none"/>
            <a:tailEnd len="med" w="med" type="triangle"/>
          </a:ln>
        </p:spPr>
      </p:cxnSp>
      <p:cxnSp>
        <p:nvCxnSpPr>
          <p:cNvPr id="255" name="Google Shape;255;p24"/>
          <p:cNvCxnSpPr>
            <a:endCxn id="227" idx="1"/>
          </p:cNvCxnSpPr>
          <p:nvPr/>
        </p:nvCxnSpPr>
        <p:spPr>
          <a:xfrm>
            <a:off x="1339471" y="1386389"/>
            <a:ext cx="1565400" cy="14100"/>
          </a:xfrm>
          <a:prstGeom prst="straightConnector1">
            <a:avLst/>
          </a:prstGeom>
          <a:noFill/>
          <a:ln cap="flat" cmpd="sng" w="28575">
            <a:solidFill>
              <a:srgbClr val="0067B1"/>
            </a:solidFill>
            <a:prstDash val="dot"/>
            <a:round/>
            <a:headEnd len="med" w="med" type="none"/>
            <a:tailEnd len="med" w="med" type="triangle"/>
          </a:ln>
        </p:spPr>
      </p:cxnSp>
      <p:cxnSp>
        <p:nvCxnSpPr>
          <p:cNvPr id="256" name="Google Shape;256;p24"/>
          <p:cNvCxnSpPr>
            <a:stCxn id="227" idx="3"/>
            <a:endCxn id="251" idx="1"/>
          </p:cNvCxnSpPr>
          <p:nvPr/>
        </p:nvCxnSpPr>
        <p:spPr>
          <a:xfrm>
            <a:off x="4327171" y="1400489"/>
            <a:ext cx="918600" cy="0"/>
          </a:xfrm>
          <a:prstGeom prst="straightConnector1">
            <a:avLst/>
          </a:prstGeom>
          <a:noFill/>
          <a:ln cap="flat" cmpd="sng" w="28575">
            <a:solidFill>
              <a:srgbClr val="0067B1"/>
            </a:solidFill>
            <a:prstDash val="dot"/>
            <a:round/>
            <a:headEnd len="med" w="med" type="none"/>
            <a:tailEnd len="med" w="med" type="triangle"/>
          </a:ln>
        </p:spPr>
      </p:cxnSp>
      <p:sp>
        <p:nvSpPr>
          <p:cNvPr id="251" name="Google Shape;251;p24"/>
          <p:cNvSpPr txBox="1"/>
          <p:nvPr/>
        </p:nvSpPr>
        <p:spPr>
          <a:xfrm>
            <a:off x="5245668" y="1213139"/>
            <a:ext cx="991800" cy="3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Roboto"/>
                <a:ea typeface="Roboto"/>
                <a:cs typeface="Roboto"/>
                <a:sym typeface="Roboto"/>
              </a:rPr>
              <a:t>Mdl Logic. </a:t>
            </a:r>
            <a:endParaRPr sz="1000">
              <a:solidFill>
                <a:srgbClr val="000000"/>
              </a:solidFill>
              <a:latin typeface="Roboto"/>
              <a:ea typeface="Roboto"/>
              <a:cs typeface="Roboto"/>
              <a:sym typeface="Roboto"/>
            </a:endParaRPr>
          </a:p>
          <a:p>
            <a:pPr indent="0" lvl="0" marL="0" rtl="0" algn="l">
              <a:spcBef>
                <a:spcPts val="0"/>
              </a:spcBef>
              <a:spcAft>
                <a:spcPts val="0"/>
              </a:spcAft>
              <a:buNone/>
            </a:pPr>
            <a:r>
              <a:rPr lang="en" sz="1000">
                <a:solidFill>
                  <a:srgbClr val="000000"/>
                </a:solidFill>
                <a:latin typeface="Roboto"/>
                <a:ea typeface="Roboto"/>
                <a:cs typeface="Roboto"/>
                <a:sym typeface="Roboto"/>
              </a:rPr>
              <a:t>new Job “Import”</a:t>
            </a:r>
            <a:endParaRPr i="1"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p:txBody>
      </p:sp>
      <p:sp>
        <p:nvSpPr>
          <p:cNvPr id="257" name="Google Shape;257;p24"/>
          <p:cNvSpPr txBox="1"/>
          <p:nvPr/>
        </p:nvSpPr>
        <p:spPr>
          <a:xfrm>
            <a:off x="6318404" y="335836"/>
            <a:ext cx="15618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Entity Class</a:t>
            </a:r>
            <a:endParaRPr b="1">
              <a:latin typeface="Roboto"/>
              <a:ea typeface="Roboto"/>
              <a:cs typeface="Roboto"/>
              <a:sym typeface="Roboto"/>
            </a:endParaRPr>
          </a:p>
        </p:txBody>
      </p:sp>
      <p:sp>
        <p:nvSpPr>
          <p:cNvPr id="258" name="Google Shape;258;p24"/>
          <p:cNvSpPr txBox="1"/>
          <p:nvPr/>
        </p:nvSpPr>
        <p:spPr>
          <a:xfrm>
            <a:off x="1837225" y="147402"/>
            <a:ext cx="8241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990000"/>
                </a:solidFill>
                <a:latin typeface="Roboto"/>
                <a:ea typeface="Roboto"/>
                <a:cs typeface="Roboto"/>
                <a:sym typeface="Roboto"/>
                <a:hlinkClick r:id="rId10"/>
              </a:rPr>
              <a:t>REST</a:t>
            </a:r>
            <a:endParaRPr>
              <a:solidFill>
                <a:srgbClr val="990000"/>
              </a:solidFill>
              <a:latin typeface="Roboto"/>
              <a:ea typeface="Roboto"/>
              <a:cs typeface="Roboto"/>
              <a:sym typeface="Roboto"/>
            </a:endParaRPr>
          </a:p>
        </p:txBody>
      </p:sp>
      <p:cxnSp>
        <p:nvCxnSpPr>
          <p:cNvPr id="259" name="Google Shape;259;p24"/>
          <p:cNvCxnSpPr/>
          <p:nvPr/>
        </p:nvCxnSpPr>
        <p:spPr>
          <a:xfrm flipH="1" rot="10800000">
            <a:off x="7004709" y="3765502"/>
            <a:ext cx="959700" cy="684600"/>
          </a:xfrm>
          <a:prstGeom prst="straightConnector1">
            <a:avLst/>
          </a:prstGeom>
          <a:noFill/>
          <a:ln cap="flat" cmpd="sng" w="28575">
            <a:solidFill>
              <a:srgbClr val="0067B1"/>
            </a:solidFill>
            <a:prstDash val="dot"/>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25"/>
          <p:cNvPicPr preferRelativeResize="0"/>
          <p:nvPr/>
        </p:nvPicPr>
        <p:blipFill>
          <a:blip r:embed="rId3">
            <a:alphaModFix/>
          </a:blip>
          <a:stretch>
            <a:fillRect/>
          </a:stretch>
        </p:blipFill>
        <p:spPr>
          <a:xfrm>
            <a:off x="687799" y="655225"/>
            <a:ext cx="7864601" cy="4435550"/>
          </a:xfrm>
          <a:prstGeom prst="rect">
            <a:avLst/>
          </a:prstGeom>
          <a:noFill/>
          <a:ln>
            <a:noFill/>
          </a:ln>
        </p:spPr>
      </p:pic>
      <p:sp>
        <p:nvSpPr>
          <p:cNvPr id="265" name="Google Shape;265;p25"/>
          <p:cNvSpPr txBox="1"/>
          <p:nvPr/>
        </p:nvSpPr>
        <p:spPr>
          <a:xfrm>
            <a:off x="1515125" y="0"/>
            <a:ext cx="56019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ifcwebserver system-architecture</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6"/>
          <p:cNvPicPr preferRelativeResize="0"/>
          <p:nvPr/>
        </p:nvPicPr>
        <p:blipFill rotWithShape="1">
          <a:blip r:embed="rId3">
            <a:alphaModFix/>
          </a:blip>
          <a:srcRect b="1899" l="4982" r="5072" t="3115"/>
          <a:stretch/>
        </p:blipFill>
        <p:spPr>
          <a:xfrm>
            <a:off x="4760075" y="309725"/>
            <a:ext cx="4281224" cy="4681374"/>
          </a:xfrm>
          <a:prstGeom prst="rect">
            <a:avLst/>
          </a:prstGeom>
          <a:noFill/>
          <a:ln>
            <a:noFill/>
          </a:ln>
        </p:spPr>
      </p:pic>
      <p:sp>
        <p:nvSpPr>
          <p:cNvPr id="271" name="Google Shape;271;p26"/>
          <p:cNvSpPr txBox="1"/>
          <p:nvPr/>
        </p:nvSpPr>
        <p:spPr>
          <a:xfrm>
            <a:off x="1515125" y="0"/>
            <a:ext cx="56019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Hyperledger Burrow (formerly eris-db)</a:t>
            </a:r>
            <a:endParaRPr>
              <a:latin typeface="Roboto"/>
              <a:ea typeface="Roboto"/>
              <a:cs typeface="Roboto"/>
              <a:sym typeface="Roboto"/>
            </a:endParaRPr>
          </a:p>
        </p:txBody>
      </p:sp>
      <p:pic>
        <p:nvPicPr>
          <p:cNvPr id="272" name="Google Shape;272;p26"/>
          <p:cNvPicPr preferRelativeResize="0"/>
          <p:nvPr/>
        </p:nvPicPr>
        <p:blipFill rotWithShape="1">
          <a:blip r:embed="rId4">
            <a:alphaModFix/>
          </a:blip>
          <a:srcRect b="0" l="4582" r="4500" t="0"/>
          <a:stretch/>
        </p:blipFill>
        <p:spPr>
          <a:xfrm>
            <a:off x="210975" y="690600"/>
            <a:ext cx="4189127" cy="4300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7"/>
          <p:cNvSpPr txBox="1"/>
          <p:nvPr/>
        </p:nvSpPr>
        <p:spPr>
          <a:xfrm>
            <a:off x="0" y="0"/>
            <a:ext cx="4520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My </a:t>
            </a:r>
            <a:r>
              <a:rPr lang="en" sz="1000">
                <a:solidFill>
                  <a:schemeClr val="dk1"/>
                </a:solidFill>
                <a:highlight>
                  <a:srgbClr val="FFFFFF"/>
                </a:highlight>
                <a:latin typeface="Roboto"/>
                <a:ea typeface="Roboto"/>
                <a:cs typeface="Roboto"/>
                <a:sym typeface="Roboto"/>
              </a:rPr>
              <a:t>talk as a Founder &amp; CEO at algotecture, visiting the ETH in Zurich, not only some clear descriptions of how AI, Blockchain and Geometry work, but also some great discussion on how this affects the future of architecture.</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D</a:t>
            </a:r>
            <a:r>
              <a:rPr lang="en" sz="1000">
                <a:solidFill>
                  <a:schemeClr val="dk1"/>
                </a:solidFill>
                <a:highlight>
                  <a:srgbClr val="FFFFFF"/>
                </a:highlight>
                <a:latin typeface="Roboto"/>
                <a:ea typeface="Roboto"/>
                <a:cs typeface="Roboto"/>
                <a:sym typeface="Roboto"/>
              </a:rPr>
              <a:t>escription:</a:t>
            </a:r>
            <a:br>
              <a:rPr lang="en" sz="1000">
                <a:solidFill>
                  <a:schemeClr val="dk1"/>
                </a:solidFill>
                <a:highlight>
                  <a:srgbClr val="FFFFFF"/>
                </a:highlight>
                <a:latin typeface="Roboto"/>
                <a:ea typeface="Roboto"/>
                <a:cs typeface="Roboto"/>
                <a:sym typeface="Roboto"/>
              </a:rPr>
            </a:br>
            <a:r>
              <a:rPr lang="en" sz="1000">
                <a:solidFill>
                  <a:schemeClr val="dk1"/>
                </a:solidFill>
                <a:highlight>
                  <a:srgbClr val="FFFFFF"/>
                </a:highlight>
                <a:latin typeface="Roboto"/>
                <a:ea typeface="Roboto"/>
                <a:cs typeface="Roboto"/>
                <a:sym typeface="Roboto"/>
              </a:rPr>
              <a:t>Will describe how complex systems relate to tokenized ecosystems, aka blockchains. I will describe AI DAOs (decentralized autonomous organizations) and how blockchains can be viewed as life forms. I will describe how blockchains help democratize access to AI data and algorithms. I will describe how best practices from evolutionary algorithms help in token design. I will describe how agent-based systems might be repurposed for simulation in a token design loop. In sum, the complex systems world has useful theory and tools for the blockchain world, and the blockchain world has highly relevant applied problems.</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t>
            </a:r>
            <a:endParaRPr sz="1000">
              <a:solidFill>
                <a:schemeClr val="dk1"/>
              </a:solidFill>
              <a:highlight>
                <a:srgbClr val="FFFFFF"/>
              </a:highlight>
              <a:latin typeface="Roboto"/>
              <a:ea typeface="Roboto"/>
              <a:cs typeface="Roboto"/>
              <a:sym typeface="Roboto"/>
            </a:endParaRPr>
          </a:p>
        </p:txBody>
      </p:sp>
      <p:pic>
        <p:nvPicPr>
          <p:cNvPr id="278" name="Google Shape;278;p27"/>
          <p:cNvPicPr preferRelativeResize="0"/>
          <p:nvPr/>
        </p:nvPicPr>
        <p:blipFill>
          <a:blip r:embed="rId3">
            <a:alphaModFix/>
          </a:blip>
          <a:stretch>
            <a:fillRect/>
          </a:stretch>
        </p:blipFill>
        <p:spPr>
          <a:xfrm>
            <a:off x="152400" y="2883125"/>
            <a:ext cx="6320079" cy="2107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8"/>
          <p:cNvSpPr txBox="1"/>
          <p:nvPr/>
        </p:nvSpPr>
        <p:spPr>
          <a:xfrm>
            <a:off x="3072000" y="0"/>
            <a:ext cx="3000000" cy="1434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chemeClr val="dk1"/>
                </a:solidFill>
                <a:latin typeface="Muli"/>
                <a:ea typeface="Muli"/>
                <a:cs typeface="Muli"/>
                <a:sym typeface="Muli"/>
              </a:rPr>
              <a:t>features</a:t>
            </a:r>
            <a:endParaRPr sz="1800"/>
          </a:p>
        </p:txBody>
      </p:sp>
      <p:sp>
        <p:nvSpPr>
          <p:cNvPr id="284" name="Google Shape;284;p28"/>
          <p:cNvSpPr/>
          <p:nvPr/>
        </p:nvSpPr>
        <p:spPr>
          <a:xfrm>
            <a:off x="0" y="1236600"/>
            <a:ext cx="9144000" cy="97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uli"/>
                <a:ea typeface="Muli"/>
                <a:cs typeface="Muli"/>
                <a:sym typeface="Muli"/>
              </a:rPr>
              <a:t>DEVELOPE</a:t>
            </a:r>
            <a:endParaRPr b="1" sz="2400">
              <a:latin typeface="Muli"/>
              <a:ea typeface="Muli"/>
              <a:cs typeface="Muli"/>
              <a:sym typeface="Muli"/>
            </a:endParaRPr>
          </a:p>
        </p:txBody>
      </p:sp>
      <p:sp>
        <p:nvSpPr>
          <p:cNvPr id="285" name="Google Shape;285;p28"/>
          <p:cNvSpPr/>
          <p:nvPr/>
        </p:nvSpPr>
        <p:spPr>
          <a:xfrm>
            <a:off x="0" y="2213289"/>
            <a:ext cx="9144000" cy="976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latin typeface="Muli"/>
                <a:ea typeface="Muli"/>
                <a:cs typeface="Muli"/>
                <a:sym typeface="Muli"/>
              </a:rPr>
              <a:t>IMPLEMENT</a:t>
            </a:r>
            <a:endParaRPr b="1" sz="2400">
              <a:latin typeface="Muli"/>
              <a:ea typeface="Muli"/>
              <a:cs typeface="Muli"/>
              <a:sym typeface="Muli"/>
            </a:endParaRPr>
          </a:p>
        </p:txBody>
      </p:sp>
      <p:sp>
        <p:nvSpPr>
          <p:cNvPr id="286" name="Google Shape;286;p28"/>
          <p:cNvSpPr/>
          <p:nvPr/>
        </p:nvSpPr>
        <p:spPr>
          <a:xfrm>
            <a:off x="0" y="3189975"/>
            <a:ext cx="9144000" cy="976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DEPLOY</a:t>
            </a:r>
            <a:endParaRPr b="1" sz="2400">
              <a:latin typeface="Muli"/>
              <a:ea typeface="Muli"/>
              <a:cs typeface="Muli"/>
              <a:sym typeface="Muli"/>
            </a:endParaRPr>
          </a:p>
        </p:txBody>
      </p:sp>
      <p:sp>
        <p:nvSpPr>
          <p:cNvPr id="287" name="Google Shape;287;p28"/>
          <p:cNvSpPr/>
          <p:nvPr/>
        </p:nvSpPr>
        <p:spPr>
          <a:xfrm>
            <a:off x="0" y="4166666"/>
            <a:ext cx="9144000" cy="976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MAINTAIN</a:t>
            </a:r>
            <a:endParaRPr b="1" sz="2400">
              <a:latin typeface="Muli"/>
              <a:ea typeface="Muli"/>
              <a:cs typeface="Muli"/>
              <a:sym typeface="Mul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9"/>
          <p:cNvSpPr txBox="1"/>
          <p:nvPr/>
        </p:nvSpPr>
        <p:spPr>
          <a:xfrm>
            <a:off x="3072000" y="0"/>
            <a:ext cx="3000000" cy="1434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chemeClr val="dk1"/>
                </a:solidFill>
                <a:latin typeface="Muli"/>
                <a:ea typeface="Muli"/>
                <a:cs typeface="Muli"/>
                <a:sym typeface="Muli"/>
              </a:rPr>
              <a:t>fields</a:t>
            </a:r>
            <a:endParaRPr sz="1800"/>
          </a:p>
        </p:txBody>
      </p:sp>
      <p:sp>
        <p:nvSpPr>
          <p:cNvPr id="293" name="Google Shape;293;p29"/>
          <p:cNvSpPr/>
          <p:nvPr/>
        </p:nvSpPr>
        <p:spPr>
          <a:xfrm>
            <a:off x="0" y="1236600"/>
            <a:ext cx="9144000" cy="130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ARCHITECTURE</a:t>
            </a:r>
            <a:endParaRPr b="1" sz="2400">
              <a:latin typeface="Muli"/>
              <a:ea typeface="Muli"/>
              <a:cs typeface="Muli"/>
              <a:sym typeface="Muli"/>
            </a:endParaRPr>
          </a:p>
        </p:txBody>
      </p:sp>
      <p:sp>
        <p:nvSpPr>
          <p:cNvPr id="294" name="Google Shape;294;p29"/>
          <p:cNvSpPr/>
          <p:nvPr/>
        </p:nvSpPr>
        <p:spPr>
          <a:xfrm>
            <a:off x="0" y="2538900"/>
            <a:ext cx="9144000" cy="130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ENGINEERING</a:t>
            </a:r>
            <a:endParaRPr b="1" sz="2400">
              <a:latin typeface="Muli"/>
              <a:ea typeface="Muli"/>
              <a:cs typeface="Muli"/>
              <a:sym typeface="Muli"/>
            </a:endParaRPr>
          </a:p>
        </p:txBody>
      </p:sp>
      <p:sp>
        <p:nvSpPr>
          <p:cNvPr id="295" name="Google Shape;295;p29"/>
          <p:cNvSpPr/>
          <p:nvPr/>
        </p:nvSpPr>
        <p:spPr>
          <a:xfrm>
            <a:off x="0" y="3841200"/>
            <a:ext cx="9144000" cy="130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PRODUCT DESIGN</a:t>
            </a:r>
            <a:endParaRPr b="1" sz="2400">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0"/>
          <p:cNvSpPr txBox="1"/>
          <p:nvPr/>
        </p:nvSpPr>
        <p:spPr>
          <a:xfrm>
            <a:off x="3072000" y="0"/>
            <a:ext cx="3000000" cy="1434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chemeClr val="dk1"/>
                </a:solidFill>
                <a:latin typeface="Muli"/>
                <a:ea typeface="Muli"/>
                <a:cs typeface="Muli"/>
                <a:sym typeface="Muli"/>
              </a:rPr>
              <a:t>fields</a:t>
            </a:r>
            <a:endParaRPr sz="1800"/>
          </a:p>
        </p:txBody>
      </p:sp>
      <p:sp>
        <p:nvSpPr>
          <p:cNvPr id="301" name="Google Shape;301;p30"/>
          <p:cNvSpPr/>
          <p:nvPr/>
        </p:nvSpPr>
        <p:spPr>
          <a:xfrm>
            <a:off x="0" y="1236600"/>
            <a:ext cx="9144000" cy="130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ARCHITECTURAL DESIGN</a:t>
            </a:r>
            <a:endParaRPr b="1" sz="2400">
              <a:latin typeface="Muli"/>
              <a:ea typeface="Muli"/>
              <a:cs typeface="Muli"/>
              <a:sym typeface="Muli"/>
            </a:endParaRPr>
          </a:p>
        </p:txBody>
      </p:sp>
      <p:sp>
        <p:nvSpPr>
          <p:cNvPr id="302" name="Google Shape;302;p30"/>
          <p:cNvSpPr/>
          <p:nvPr/>
        </p:nvSpPr>
        <p:spPr>
          <a:xfrm>
            <a:off x="0" y="2538900"/>
            <a:ext cx="9144000" cy="130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STRUCTURAL </a:t>
            </a:r>
            <a:r>
              <a:rPr b="1" lang="en" sz="2400">
                <a:solidFill>
                  <a:schemeClr val="dk1"/>
                </a:solidFill>
                <a:latin typeface="Muli"/>
                <a:ea typeface="Muli"/>
                <a:cs typeface="Muli"/>
                <a:sym typeface="Muli"/>
              </a:rPr>
              <a:t>DESIGN</a:t>
            </a:r>
            <a:endParaRPr b="1" sz="2400">
              <a:latin typeface="Muli"/>
              <a:ea typeface="Muli"/>
              <a:cs typeface="Muli"/>
              <a:sym typeface="Muli"/>
            </a:endParaRPr>
          </a:p>
        </p:txBody>
      </p:sp>
      <p:sp>
        <p:nvSpPr>
          <p:cNvPr id="303" name="Google Shape;303;p30"/>
          <p:cNvSpPr/>
          <p:nvPr/>
        </p:nvSpPr>
        <p:spPr>
          <a:xfrm>
            <a:off x="0" y="3841200"/>
            <a:ext cx="9144000" cy="130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FAÇADE </a:t>
            </a:r>
            <a:r>
              <a:rPr b="1" lang="en" sz="2400">
                <a:solidFill>
                  <a:schemeClr val="dk1"/>
                </a:solidFill>
                <a:latin typeface="Muli"/>
                <a:ea typeface="Muli"/>
                <a:cs typeface="Muli"/>
                <a:sym typeface="Muli"/>
              </a:rPr>
              <a:t>DESIGN</a:t>
            </a:r>
            <a:endParaRPr b="1" sz="2400">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1"/>
          <p:cNvSpPr txBox="1"/>
          <p:nvPr/>
        </p:nvSpPr>
        <p:spPr>
          <a:xfrm>
            <a:off x="3072000" y="0"/>
            <a:ext cx="3000000" cy="1434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chemeClr val="dk1"/>
                </a:solidFill>
                <a:latin typeface="Muli"/>
                <a:ea typeface="Muli"/>
                <a:cs typeface="Muli"/>
                <a:sym typeface="Muli"/>
              </a:rPr>
              <a:t>FEATURES</a:t>
            </a:r>
            <a:endParaRPr sz="1800"/>
          </a:p>
        </p:txBody>
      </p:sp>
      <p:sp>
        <p:nvSpPr>
          <p:cNvPr id="309" name="Google Shape;309;p31"/>
          <p:cNvSpPr/>
          <p:nvPr/>
        </p:nvSpPr>
        <p:spPr>
          <a:xfrm>
            <a:off x="0" y="1236600"/>
            <a:ext cx="9144000" cy="130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ENVIRONMENTAL</a:t>
            </a:r>
            <a:endParaRPr b="1" sz="2400">
              <a:latin typeface="Muli"/>
              <a:ea typeface="Muli"/>
              <a:cs typeface="Muli"/>
              <a:sym typeface="Muli"/>
            </a:endParaRPr>
          </a:p>
        </p:txBody>
      </p:sp>
      <p:sp>
        <p:nvSpPr>
          <p:cNvPr id="310" name="Google Shape;310;p31"/>
          <p:cNvSpPr/>
          <p:nvPr/>
        </p:nvSpPr>
        <p:spPr>
          <a:xfrm>
            <a:off x="0" y="2538900"/>
            <a:ext cx="9144000" cy="130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SAFETY</a:t>
            </a:r>
            <a:endParaRPr b="1" sz="2400">
              <a:latin typeface="Muli"/>
              <a:ea typeface="Muli"/>
              <a:cs typeface="Muli"/>
              <a:sym typeface="Muli"/>
            </a:endParaRPr>
          </a:p>
        </p:txBody>
      </p:sp>
      <p:sp>
        <p:nvSpPr>
          <p:cNvPr id="311" name="Google Shape;311;p31"/>
          <p:cNvSpPr/>
          <p:nvPr/>
        </p:nvSpPr>
        <p:spPr>
          <a:xfrm>
            <a:off x="0" y="3841200"/>
            <a:ext cx="9144000" cy="130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uli"/>
                <a:ea typeface="Muli"/>
                <a:cs typeface="Muli"/>
                <a:sym typeface="Muli"/>
              </a:rPr>
              <a:t>SAFETY</a:t>
            </a:r>
            <a:endParaRPr b="1" sz="2400">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cxnSp>
        <p:nvCxnSpPr>
          <p:cNvPr id="37" name="Google Shape;37;p6"/>
          <p:cNvCxnSpPr/>
          <p:nvPr/>
        </p:nvCxnSpPr>
        <p:spPr>
          <a:xfrm>
            <a:off x="220925" y="1687925"/>
            <a:ext cx="727500" cy="0"/>
          </a:xfrm>
          <a:prstGeom prst="straightConnector1">
            <a:avLst/>
          </a:prstGeom>
          <a:noFill/>
          <a:ln cap="flat" cmpd="sng" w="9525">
            <a:solidFill>
              <a:schemeClr val="dk2"/>
            </a:solidFill>
            <a:prstDash val="solid"/>
            <a:round/>
            <a:headEnd len="med" w="med" type="none"/>
            <a:tailEnd len="med" w="med" type="triangle"/>
          </a:ln>
        </p:spPr>
      </p:cxnSp>
      <p:sp>
        <p:nvSpPr>
          <p:cNvPr id="38" name="Google Shape;38;p6"/>
          <p:cNvSpPr txBox="1"/>
          <p:nvPr/>
        </p:nvSpPr>
        <p:spPr>
          <a:xfrm>
            <a:off x="99650" y="1263525"/>
            <a:ext cx="1566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KW1: Start</a:t>
            </a:r>
            <a:endParaRPr/>
          </a:p>
        </p:txBody>
      </p:sp>
      <p:cxnSp>
        <p:nvCxnSpPr>
          <p:cNvPr id="39" name="Google Shape;39;p6"/>
          <p:cNvCxnSpPr/>
          <p:nvPr/>
        </p:nvCxnSpPr>
        <p:spPr>
          <a:xfrm>
            <a:off x="1787225" y="1687925"/>
            <a:ext cx="727500" cy="0"/>
          </a:xfrm>
          <a:prstGeom prst="straightConnector1">
            <a:avLst/>
          </a:prstGeom>
          <a:noFill/>
          <a:ln cap="flat" cmpd="sng" w="9525">
            <a:solidFill>
              <a:schemeClr val="dk2"/>
            </a:solidFill>
            <a:prstDash val="solid"/>
            <a:round/>
            <a:headEnd len="med" w="med" type="none"/>
            <a:tailEnd len="med" w="med" type="triangle"/>
          </a:ln>
        </p:spPr>
      </p:cxnSp>
      <p:sp>
        <p:nvSpPr>
          <p:cNvPr id="40" name="Google Shape;40;p6"/>
          <p:cNvSpPr txBox="1"/>
          <p:nvPr/>
        </p:nvSpPr>
        <p:spPr>
          <a:xfrm>
            <a:off x="1665950" y="1263525"/>
            <a:ext cx="1990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KW10: </a:t>
            </a:r>
            <a:r>
              <a:rPr lang="en">
                <a:solidFill>
                  <a:schemeClr val="dk1"/>
                </a:solidFill>
              </a:rPr>
              <a:t>Cover Page </a:t>
            </a:r>
            <a:endParaRPr/>
          </a:p>
        </p:txBody>
      </p:sp>
      <p:sp>
        <p:nvSpPr>
          <p:cNvPr id="41" name="Google Shape;41;p6"/>
          <p:cNvSpPr txBox="1"/>
          <p:nvPr/>
        </p:nvSpPr>
        <p:spPr>
          <a:xfrm>
            <a:off x="3791725" y="1263525"/>
            <a:ext cx="1990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a:t>
            </a:r>
            <a:r>
              <a:rPr lang="en" u="sng">
                <a:solidFill>
                  <a:schemeClr val="hlink"/>
                </a:solidFill>
                <a:hlinkClick r:id="rId4"/>
              </a:rPr>
              <a:t>eveloper.twitter</a:t>
            </a:r>
            <a:r>
              <a:rPr lang="en"/>
              <a:t> </a:t>
            </a:r>
            <a:endParaRPr/>
          </a:p>
        </p:txBody>
      </p:sp>
      <p:cxnSp>
        <p:nvCxnSpPr>
          <p:cNvPr id="42" name="Google Shape;42;p6"/>
          <p:cNvCxnSpPr/>
          <p:nvPr/>
        </p:nvCxnSpPr>
        <p:spPr>
          <a:xfrm>
            <a:off x="4138825" y="1687925"/>
            <a:ext cx="727500" cy="0"/>
          </a:xfrm>
          <a:prstGeom prst="straightConnector1">
            <a:avLst/>
          </a:prstGeom>
          <a:noFill/>
          <a:ln cap="flat" cmpd="sng" w="9525">
            <a:solidFill>
              <a:schemeClr val="dk2"/>
            </a:solidFill>
            <a:prstDash val="solid"/>
            <a:round/>
            <a:headEnd len="med" w="med" type="none"/>
            <a:tailEnd len="med" w="med" type="triangle"/>
          </a:ln>
        </p:spPr>
      </p:cxnSp>
      <p:pic>
        <p:nvPicPr>
          <p:cNvPr id="43" name="Google Shape;43;p6">
            <a:hlinkClick r:id="rId5"/>
          </p:cNvPr>
          <p:cNvPicPr preferRelativeResize="0"/>
          <p:nvPr/>
        </p:nvPicPr>
        <p:blipFill>
          <a:blip r:embed="rId6">
            <a:alphaModFix/>
          </a:blip>
          <a:stretch>
            <a:fillRect/>
          </a:stretch>
        </p:blipFill>
        <p:spPr>
          <a:xfrm>
            <a:off x="152400" y="2430725"/>
            <a:ext cx="3608598" cy="2560375"/>
          </a:xfrm>
          <a:prstGeom prst="rect">
            <a:avLst/>
          </a:prstGeom>
          <a:noFill/>
          <a:ln>
            <a:noFill/>
          </a:ln>
        </p:spPr>
      </p:pic>
      <p:sp>
        <p:nvSpPr>
          <p:cNvPr id="44" name="Google Shape;44;p6"/>
          <p:cNvSpPr txBox="1"/>
          <p:nvPr/>
        </p:nvSpPr>
        <p:spPr>
          <a:xfrm>
            <a:off x="4138825" y="3066113"/>
            <a:ext cx="5164200" cy="14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Alegreya Sans"/>
                <a:ea typeface="Alegreya Sans"/>
                <a:cs typeface="Alegreya Sans"/>
                <a:sym typeface="Alegreya Sans"/>
              </a:rPr>
              <a:t>technology:</a:t>
            </a:r>
            <a:endParaRPr sz="1800">
              <a:solidFill>
                <a:srgbClr val="000000"/>
              </a:solidFill>
              <a:latin typeface="Alegreya Sans"/>
              <a:ea typeface="Alegreya Sans"/>
              <a:cs typeface="Alegreya Sans"/>
              <a:sym typeface="Alegreya Sans"/>
            </a:endParaRPr>
          </a:p>
          <a:p>
            <a:pPr indent="0" lvl="0" marL="0" rtl="0" algn="l">
              <a:lnSpc>
                <a:spcPct val="115000"/>
              </a:lnSpc>
              <a:spcBef>
                <a:spcPts val="0"/>
              </a:spcBef>
              <a:spcAft>
                <a:spcPts val="0"/>
              </a:spcAft>
              <a:buNone/>
            </a:pPr>
            <a:r>
              <a:t/>
            </a:r>
            <a:endParaRPr>
              <a:solidFill>
                <a:srgbClr val="000000"/>
              </a:solidFill>
              <a:latin typeface="Alegreya Sans"/>
              <a:ea typeface="Alegreya Sans"/>
              <a:cs typeface="Alegreya Sans"/>
              <a:sym typeface="Alegreya Sans"/>
            </a:endParaRPr>
          </a:p>
          <a:p>
            <a:pPr indent="0" lvl="0" marL="0" rtl="0" algn="l">
              <a:lnSpc>
                <a:spcPct val="115000"/>
              </a:lnSpc>
              <a:spcBef>
                <a:spcPts val="0"/>
              </a:spcBef>
              <a:spcAft>
                <a:spcPts val="0"/>
              </a:spcAft>
              <a:buNone/>
            </a:pPr>
            <a:r>
              <a:rPr lang="en">
                <a:solidFill>
                  <a:srgbClr val="000000"/>
                </a:solidFill>
                <a:latin typeface="Alegreya Sans"/>
                <a:ea typeface="Alegreya Sans"/>
                <a:cs typeface="Alegreya Sans"/>
                <a:sym typeface="Alegreya Sans"/>
              </a:rPr>
              <a:t>the computer vision library defines the human face landmarks, on the basis of which animation of digital avatars is generated directly in the web browser.</a:t>
            </a:r>
            <a:endParaRPr>
              <a:solidFill>
                <a:srgbClr val="000000"/>
              </a:solidFill>
              <a:latin typeface="Alegreya Sans"/>
              <a:ea typeface="Alegreya Sans"/>
              <a:cs typeface="Alegreya Sans"/>
              <a:sym typeface="Alegreya Sans"/>
            </a:endParaRPr>
          </a:p>
          <a:p>
            <a:pPr indent="0" lvl="0" marL="0" rtl="0" algn="l">
              <a:spcBef>
                <a:spcPts val="0"/>
              </a:spcBef>
              <a:spcAft>
                <a:spcPts val="0"/>
              </a:spcAft>
              <a:buNone/>
            </a:pPr>
            <a:r>
              <a:t/>
            </a:r>
            <a:endParaRPr>
              <a:latin typeface="Alegreya Sans"/>
              <a:ea typeface="Alegreya Sans"/>
              <a:cs typeface="Alegreya Sans"/>
              <a:sym typeface="Alegreya Sans"/>
            </a:endParaRPr>
          </a:p>
        </p:txBody>
      </p:sp>
      <p:cxnSp>
        <p:nvCxnSpPr>
          <p:cNvPr id="45" name="Google Shape;45;p6"/>
          <p:cNvCxnSpPr/>
          <p:nvPr/>
        </p:nvCxnSpPr>
        <p:spPr>
          <a:xfrm>
            <a:off x="5790725" y="1687925"/>
            <a:ext cx="727500" cy="0"/>
          </a:xfrm>
          <a:prstGeom prst="straightConnector1">
            <a:avLst/>
          </a:prstGeom>
          <a:noFill/>
          <a:ln cap="flat" cmpd="sng" w="9525">
            <a:solidFill>
              <a:schemeClr val="dk2"/>
            </a:solidFill>
            <a:prstDash val="solid"/>
            <a:round/>
            <a:headEnd len="med" w="med" type="none"/>
            <a:tailEnd len="med" w="med" type="triangle"/>
          </a:ln>
        </p:spPr>
      </p:cxnSp>
      <p:sp>
        <p:nvSpPr>
          <p:cNvPr id="46" name="Google Shape;46;p6"/>
          <p:cNvSpPr txBox="1"/>
          <p:nvPr/>
        </p:nvSpPr>
        <p:spPr>
          <a:xfrm>
            <a:off x="5669450" y="1263525"/>
            <a:ext cx="3378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Chrome dev tools (</a:t>
            </a:r>
            <a:r>
              <a:rPr lang="en" sz="1000">
                <a:solidFill>
                  <a:schemeClr val="dk1"/>
                </a:solidFill>
              </a:rPr>
              <a:t>see hyperledger/composer</a:t>
            </a:r>
            <a:r>
              <a:rPr lang="en">
                <a:solidFill>
                  <a:schemeClr val="dk1"/>
                </a:solidFill>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33"/>
          <p:cNvPicPr preferRelativeResize="0"/>
          <p:nvPr/>
        </p:nvPicPr>
        <p:blipFill>
          <a:blip r:embed="rId3">
            <a:alphaModFix/>
          </a:blip>
          <a:stretch>
            <a:fillRect/>
          </a:stretch>
        </p:blipFill>
        <p:spPr>
          <a:xfrm>
            <a:off x="674175" y="0"/>
            <a:ext cx="7715259" cy="5143497"/>
          </a:xfrm>
          <a:prstGeom prst="rect">
            <a:avLst/>
          </a:prstGeom>
          <a:noFill/>
          <a:ln>
            <a:noFill/>
          </a:ln>
        </p:spPr>
      </p:pic>
      <p:pic>
        <p:nvPicPr>
          <p:cNvPr descr="Screenshot - 10_23_2015 , 11_40_01 PM.png" id="321" name="Google Shape;321;p33"/>
          <p:cNvPicPr preferRelativeResize="0"/>
          <p:nvPr/>
        </p:nvPicPr>
        <p:blipFill>
          <a:blip r:embed="rId4">
            <a:alphaModFix amt="70000"/>
          </a:blip>
          <a:stretch>
            <a:fillRect/>
          </a:stretch>
        </p:blipFill>
        <p:spPr>
          <a:xfrm>
            <a:off x="2842825" y="537675"/>
            <a:ext cx="1351300" cy="792375"/>
          </a:xfrm>
          <a:prstGeom prst="rect">
            <a:avLst/>
          </a:prstGeom>
          <a:noFill/>
          <a:ln>
            <a:noFill/>
          </a:ln>
        </p:spPr>
      </p:pic>
      <p:sp>
        <p:nvSpPr>
          <p:cNvPr id="322" name="Google Shape;322;p33"/>
          <p:cNvSpPr txBox="1"/>
          <p:nvPr>
            <p:ph idx="4294967295" type="subTitle"/>
          </p:nvPr>
        </p:nvSpPr>
        <p:spPr>
          <a:xfrm>
            <a:off x="2211450" y="338949"/>
            <a:ext cx="4721100" cy="1700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5000">
                <a:solidFill>
                  <a:srgbClr val="000000"/>
                </a:solidFill>
                <a:latin typeface="Roboto"/>
                <a:ea typeface="Roboto"/>
                <a:cs typeface="Roboto"/>
                <a:sym typeface="Roboto"/>
              </a:rPr>
              <a:t>algo</a:t>
            </a:r>
            <a:r>
              <a:rPr b="1" lang="en" sz="1100">
                <a:solidFill>
                  <a:srgbClr val="000000"/>
                </a:solidFill>
                <a:latin typeface="Roboto"/>
                <a:ea typeface="Roboto"/>
                <a:cs typeface="Roboto"/>
                <a:sym typeface="Roboto"/>
              </a:rPr>
              <a:t> </a:t>
            </a:r>
            <a:r>
              <a:rPr b="1" lang="en" sz="5000">
                <a:solidFill>
                  <a:srgbClr val="FFFFFF"/>
                </a:solidFill>
                <a:latin typeface="Roboto"/>
                <a:ea typeface="Roboto"/>
                <a:cs typeface="Roboto"/>
                <a:sym typeface="Roboto"/>
              </a:rPr>
              <a:t>tecture</a:t>
            </a:r>
            <a:endParaRPr b="1" sz="5000">
              <a:solidFill>
                <a:srgbClr val="FFFFFF"/>
              </a:solidFill>
              <a:latin typeface="Roboto"/>
              <a:ea typeface="Roboto"/>
              <a:cs typeface="Roboto"/>
              <a:sym typeface="Roboto"/>
            </a:endParaRPr>
          </a:p>
          <a:p>
            <a:pPr indent="0" lvl="0" marL="0" rtl="0" algn="l">
              <a:spcBef>
                <a:spcPts val="600"/>
              </a:spcBef>
              <a:spcAft>
                <a:spcPts val="0"/>
              </a:spcAft>
              <a:buNone/>
            </a:pPr>
            <a:r>
              <a:t/>
            </a:r>
            <a:endParaRPr sz="1000">
              <a:latin typeface="Roboto"/>
              <a:ea typeface="Roboto"/>
              <a:cs typeface="Roboto"/>
              <a:sym typeface="Roboto"/>
            </a:endParaRPr>
          </a:p>
          <a:p>
            <a:pPr indent="0" lvl="0" marL="0" rtl="0" algn="ctr">
              <a:spcBef>
                <a:spcPts val="600"/>
              </a:spcBef>
              <a:spcAft>
                <a:spcPts val="0"/>
              </a:spcAft>
              <a:buNone/>
            </a:pPr>
            <a:r>
              <a:rPr b="1" lang="en" sz="2000">
                <a:solidFill>
                  <a:srgbClr val="36E521"/>
                </a:solidFill>
                <a:latin typeface="Roboto"/>
                <a:ea typeface="Roboto"/>
                <a:cs typeface="Roboto"/>
                <a:sym typeface="Roboto"/>
              </a:rPr>
              <a:t>THE DESIGN FRAMEWORK</a:t>
            </a:r>
            <a:endParaRPr sz="2000">
              <a:latin typeface="Roboto"/>
              <a:ea typeface="Roboto"/>
              <a:cs typeface="Roboto"/>
              <a:sym typeface="Roboto"/>
            </a:endParaRPr>
          </a:p>
        </p:txBody>
      </p:sp>
      <p:sp>
        <p:nvSpPr>
          <p:cNvPr id="323" name="Google Shape;323;p33"/>
          <p:cNvSpPr txBox="1"/>
          <p:nvPr/>
        </p:nvSpPr>
        <p:spPr>
          <a:xfrm>
            <a:off x="2783700" y="2244226"/>
            <a:ext cx="3496200" cy="1523400"/>
          </a:xfrm>
          <a:prstGeom prst="rect">
            <a:avLst/>
          </a:prstGeom>
          <a:solidFill>
            <a:srgbClr val="FFFFFF">
              <a:alpha val="62310"/>
            </a:srgbClr>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chemeClr val="dk1"/>
                </a:solidFill>
                <a:latin typeface="Roboto"/>
                <a:ea typeface="Roboto"/>
                <a:cs typeface="Roboto"/>
                <a:sym typeface="Roboto"/>
              </a:rPr>
              <a:t>we radically simplify collaborative design, construction and operation processes by providing an intelligent framework</a:t>
            </a:r>
            <a:endParaRPr sz="1800">
              <a:solidFill>
                <a:schemeClr val="dk1"/>
              </a:solidFill>
              <a:latin typeface="Roboto"/>
              <a:ea typeface="Roboto"/>
              <a:cs typeface="Roboto"/>
              <a:sym typeface="Roboto"/>
            </a:endParaRPr>
          </a:p>
        </p:txBody>
      </p:sp>
      <p:sp>
        <p:nvSpPr>
          <p:cNvPr id="324" name="Google Shape;324;p33"/>
          <p:cNvSpPr txBox="1"/>
          <p:nvPr/>
        </p:nvSpPr>
        <p:spPr>
          <a:xfrm>
            <a:off x="3870225" y="4480083"/>
            <a:ext cx="2426100" cy="315000"/>
          </a:xfrm>
          <a:prstGeom prst="rect">
            <a:avLst/>
          </a:prstGeom>
          <a:solidFill>
            <a:srgbClr val="3F3F3F">
              <a:alpha val="6384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1" lang="en" sz="1100">
                <a:solidFill>
                  <a:srgbClr val="FFFFFF"/>
                </a:solidFill>
                <a:latin typeface="Roboto"/>
                <a:ea typeface="Roboto"/>
                <a:cs typeface="Roboto"/>
                <a:sym typeface="Roboto"/>
              </a:rPr>
              <a:t>Your Email</a:t>
            </a:r>
            <a:endParaRPr b="1" i="1" sz="1100">
              <a:solidFill>
                <a:srgbClr val="FFFFFF"/>
              </a:solidFill>
              <a:latin typeface="Roboto"/>
              <a:ea typeface="Roboto"/>
              <a:cs typeface="Roboto"/>
              <a:sym typeface="Roboto"/>
            </a:endParaRPr>
          </a:p>
        </p:txBody>
      </p:sp>
      <p:sp>
        <p:nvSpPr>
          <p:cNvPr id="325" name="Google Shape;325;p33"/>
          <p:cNvSpPr txBox="1"/>
          <p:nvPr/>
        </p:nvSpPr>
        <p:spPr>
          <a:xfrm>
            <a:off x="2786725" y="4075683"/>
            <a:ext cx="36156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00"/>
                </a:solidFill>
                <a:latin typeface="Roboto"/>
                <a:ea typeface="Roboto"/>
                <a:cs typeface="Roboto"/>
                <a:sym typeface="Roboto"/>
              </a:rPr>
              <a:t>Sign-up and get first news on content</a:t>
            </a:r>
            <a:endParaRPr b="1">
              <a:solidFill>
                <a:srgbClr val="00FF00"/>
              </a:solidFill>
              <a:latin typeface="Roboto"/>
              <a:ea typeface="Roboto"/>
              <a:cs typeface="Roboto"/>
              <a:sym typeface="Roboto"/>
            </a:endParaRPr>
          </a:p>
        </p:txBody>
      </p:sp>
      <p:sp>
        <p:nvSpPr>
          <p:cNvPr id="326" name="Google Shape;326;p33"/>
          <p:cNvSpPr txBox="1"/>
          <p:nvPr/>
        </p:nvSpPr>
        <p:spPr>
          <a:xfrm>
            <a:off x="2811525" y="4480083"/>
            <a:ext cx="1058700" cy="315000"/>
          </a:xfrm>
          <a:prstGeom prst="rect">
            <a:avLst/>
          </a:prstGeom>
          <a:solidFill>
            <a:srgbClr val="FFFFFF">
              <a:alpha val="62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JOIN</a:t>
            </a:r>
            <a:endParaRPr b="1" sz="11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7"/>
          <p:cNvSpPr txBox="1"/>
          <p:nvPr/>
        </p:nvSpPr>
        <p:spPr>
          <a:xfrm>
            <a:off x="300950" y="9940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3"/>
              </a:rPr>
              <a:t>https://streamlineicons.com/free/</a:t>
            </a:r>
            <a:r>
              <a:rPr lang="en" sz="1000">
                <a:latin typeface="Roboto"/>
                <a:ea typeface="Roboto"/>
                <a:cs typeface="Roboto"/>
                <a:sym typeface="Roboto"/>
              </a:rPr>
              <a:t>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100" u="sng">
                <a:solidFill>
                  <a:schemeClr val="hlink"/>
                </a:solidFill>
                <a:hlinkClick r:id="rId4"/>
              </a:rPr>
              <a:t>https://shira-inbar.com/</a:t>
            </a:r>
            <a:endParaRPr sz="1000">
              <a:latin typeface="Roboto"/>
              <a:ea typeface="Roboto"/>
              <a:cs typeface="Roboto"/>
              <a:sym typeface="Roboto"/>
            </a:endParaRPr>
          </a:p>
        </p:txBody>
      </p:sp>
      <p:pic>
        <p:nvPicPr>
          <p:cNvPr id="52" name="Google Shape;52;p7"/>
          <p:cNvPicPr preferRelativeResize="0"/>
          <p:nvPr/>
        </p:nvPicPr>
        <p:blipFill>
          <a:blip r:embed="rId5">
            <a:alphaModFix/>
          </a:blip>
          <a:stretch>
            <a:fillRect/>
          </a:stretch>
        </p:blipFill>
        <p:spPr>
          <a:xfrm>
            <a:off x="152400" y="2838425"/>
            <a:ext cx="8839200" cy="6905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pic>
        <p:nvPicPr>
          <p:cNvPr descr="Screenshot - 10_23_2015 , 11_40_01 PM.png" id="57" name="Google Shape;57;p8"/>
          <p:cNvPicPr preferRelativeResize="0"/>
          <p:nvPr/>
        </p:nvPicPr>
        <p:blipFill>
          <a:blip r:embed="rId3">
            <a:alphaModFix amt="70000"/>
          </a:blip>
          <a:stretch>
            <a:fillRect/>
          </a:stretch>
        </p:blipFill>
        <p:spPr>
          <a:xfrm>
            <a:off x="2842825" y="1451850"/>
            <a:ext cx="1351300" cy="792375"/>
          </a:xfrm>
          <a:prstGeom prst="rect">
            <a:avLst/>
          </a:prstGeom>
          <a:noFill/>
          <a:ln>
            <a:noFill/>
          </a:ln>
        </p:spPr>
      </p:pic>
      <p:sp>
        <p:nvSpPr>
          <p:cNvPr id="58" name="Google Shape;58;p8"/>
          <p:cNvSpPr/>
          <p:nvPr/>
        </p:nvSpPr>
        <p:spPr>
          <a:xfrm>
            <a:off x="0" y="0"/>
            <a:ext cx="9144000" cy="360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8"/>
          <p:cNvCxnSpPr>
            <a:stCxn id="60" idx="0"/>
          </p:cNvCxnSpPr>
          <p:nvPr/>
        </p:nvCxnSpPr>
        <p:spPr>
          <a:xfrm flipH="1" rot="10800000">
            <a:off x="4548050" y="198025"/>
            <a:ext cx="2039400" cy="646500"/>
          </a:xfrm>
          <a:prstGeom prst="straightConnector1">
            <a:avLst/>
          </a:prstGeom>
          <a:noFill/>
          <a:ln cap="flat" cmpd="sng" w="9525">
            <a:solidFill>
              <a:srgbClr val="434343"/>
            </a:solidFill>
            <a:prstDash val="solid"/>
            <a:round/>
            <a:headEnd len="med" w="med" type="none"/>
            <a:tailEnd len="med" w="med" type="triangle"/>
          </a:ln>
        </p:spPr>
      </p:cxnSp>
      <p:sp>
        <p:nvSpPr>
          <p:cNvPr id="60" name="Google Shape;60;p8"/>
          <p:cNvSpPr txBox="1"/>
          <p:nvPr/>
        </p:nvSpPr>
        <p:spPr>
          <a:xfrm>
            <a:off x="3216350" y="844525"/>
            <a:ext cx="2663400" cy="15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latin typeface="Calibri"/>
                <a:ea typeface="Calibri"/>
                <a:cs typeface="Calibri"/>
                <a:sym typeface="Calibri"/>
              </a:rPr>
              <a:t>Header stays during the scroll, is transparent and gray</a:t>
            </a:r>
            <a:endParaRPr sz="1100">
              <a:latin typeface="Calibri"/>
              <a:ea typeface="Calibri"/>
              <a:cs typeface="Calibri"/>
              <a:sym typeface="Calibri"/>
            </a:endParaRPr>
          </a:p>
          <a:p>
            <a:pPr indent="0" lvl="0" marL="0" marR="0" rtl="0" algn="l">
              <a:lnSpc>
                <a:spcPct val="100000"/>
              </a:lnSpc>
              <a:spcBef>
                <a:spcPts val="0"/>
              </a:spcBef>
              <a:spcAft>
                <a:spcPts val="0"/>
              </a:spcAft>
              <a:buNone/>
            </a:pPr>
            <a:r>
              <a:t/>
            </a:r>
            <a:endParaRPr sz="1100">
              <a:latin typeface="Calibri"/>
              <a:ea typeface="Calibri"/>
              <a:cs typeface="Calibri"/>
              <a:sym typeface="Calibri"/>
            </a:endParaRPr>
          </a:p>
          <a:p>
            <a:pPr indent="0" lvl="0" marL="0" marR="0" rtl="0" algn="l">
              <a:lnSpc>
                <a:spcPct val="100000"/>
              </a:lnSpc>
              <a:spcBef>
                <a:spcPts val="0"/>
              </a:spcBef>
              <a:spcAft>
                <a:spcPts val="0"/>
              </a:spcAft>
              <a:buNone/>
            </a:pPr>
            <a:r>
              <a:rPr lang="en" sz="1100">
                <a:latin typeface="Calibri"/>
                <a:ea typeface="Calibri"/>
                <a:cs typeface="Calibri"/>
                <a:sym typeface="Calibri"/>
              </a:rPr>
              <a:t>first the header will be loaded and after the rest </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4"/>
              </a:rPr>
              <a:t>wired</a:t>
            </a:r>
            <a:endParaRPr sz="11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100" u="sng">
              <a:solidFill>
                <a:schemeClr val="hlink"/>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p:txBody>
      </p:sp>
      <p:sp>
        <p:nvSpPr>
          <p:cNvPr id="61" name="Google Shape;61;p8"/>
          <p:cNvSpPr txBox="1"/>
          <p:nvPr>
            <p:ph idx="4294967295" type="subTitle"/>
          </p:nvPr>
        </p:nvSpPr>
        <p:spPr>
          <a:xfrm>
            <a:off x="90425" y="0"/>
            <a:ext cx="1788600" cy="3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Muli"/>
                <a:ea typeface="Muli"/>
                <a:cs typeface="Muli"/>
                <a:sym typeface="Muli"/>
              </a:rPr>
              <a:t>algotecture</a:t>
            </a:r>
            <a:endParaRPr sz="1800">
              <a:solidFill>
                <a:srgbClr val="000000"/>
              </a:solidFill>
              <a:latin typeface="Muli"/>
              <a:ea typeface="Muli"/>
              <a:cs typeface="Muli"/>
              <a:sym typeface="Muli"/>
            </a:endParaRPr>
          </a:p>
        </p:txBody>
      </p:sp>
      <p:pic>
        <p:nvPicPr>
          <p:cNvPr id="62" name="Google Shape;62;p8">
            <a:hlinkClick r:id="rId5"/>
          </p:cNvPr>
          <p:cNvPicPr preferRelativeResize="0"/>
          <p:nvPr/>
        </p:nvPicPr>
        <p:blipFill>
          <a:blip r:embed="rId6">
            <a:alphaModFix/>
          </a:blip>
          <a:stretch>
            <a:fillRect/>
          </a:stretch>
        </p:blipFill>
        <p:spPr>
          <a:xfrm>
            <a:off x="7886300" y="24725"/>
            <a:ext cx="311150" cy="311150"/>
          </a:xfrm>
          <a:prstGeom prst="rect">
            <a:avLst/>
          </a:prstGeom>
          <a:noFill/>
          <a:ln>
            <a:noFill/>
          </a:ln>
        </p:spPr>
      </p:pic>
      <p:sp>
        <p:nvSpPr>
          <p:cNvPr id="63" name="Google Shape;63;p8"/>
          <p:cNvSpPr txBox="1"/>
          <p:nvPr>
            <p:ph idx="4294967295" type="subTitle"/>
          </p:nvPr>
        </p:nvSpPr>
        <p:spPr>
          <a:xfrm>
            <a:off x="-14275" y="410400"/>
            <a:ext cx="1893300" cy="51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FFFFFF"/>
                </a:solidFill>
                <a:highlight>
                  <a:srgbClr val="000000"/>
                </a:highlight>
                <a:latin typeface="Muli"/>
                <a:ea typeface="Muli"/>
                <a:cs typeface="Muli"/>
                <a:sym typeface="Muli"/>
              </a:rPr>
              <a:t>algo</a:t>
            </a:r>
            <a:r>
              <a:rPr lang="en" sz="1800">
                <a:solidFill>
                  <a:schemeClr val="dk1"/>
                </a:solidFill>
                <a:latin typeface="Muli"/>
                <a:ea typeface="Muli"/>
                <a:cs typeface="Muli"/>
                <a:sym typeface="Muli"/>
              </a:rPr>
              <a:t>tecture</a:t>
            </a:r>
            <a:endParaRPr sz="1800">
              <a:solidFill>
                <a:srgbClr val="FFFFFF"/>
              </a:solidFill>
              <a:highlight>
                <a:srgbClr val="000000"/>
              </a:highlight>
              <a:latin typeface="Muli"/>
              <a:ea typeface="Muli"/>
              <a:cs typeface="Muli"/>
              <a:sym typeface="Muli"/>
            </a:endParaRPr>
          </a:p>
        </p:txBody>
      </p:sp>
      <p:cxnSp>
        <p:nvCxnSpPr>
          <p:cNvPr id="64" name="Google Shape;64;p8"/>
          <p:cNvCxnSpPr>
            <a:stCxn id="65" idx="0"/>
            <a:endCxn id="63" idx="2"/>
          </p:cNvCxnSpPr>
          <p:nvPr/>
        </p:nvCxnSpPr>
        <p:spPr>
          <a:xfrm rot="10800000">
            <a:off x="932400" y="920275"/>
            <a:ext cx="451500" cy="285000"/>
          </a:xfrm>
          <a:prstGeom prst="straightConnector1">
            <a:avLst/>
          </a:prstGeom>
          <a:noFill/>
          <a:ln cap="flat" cmpd="sng" w="9525">
            <a:solidFill>
              <a:srgbClr val="434343"/>
            </a:solidFill>
            <a:prstDash val="solid"/>
            <a:round/>
            <a:headEnd len="med" w="med" type="none"/>
            <a:tailEnd len="med" w="med" type="triangle"/>
          </a:ln>
        </p:spPr>
      </p:cxnSp>
      <p:sp>
        <p:nvSpPr>
          <p:cNvPr id="65" name="Google Shape;65;p8"/>
          <p:cNvSpPr txBox="1"/>
          <p:nvPr/>
        </p:nvSpPr>
        <p:spPr>
          <a:xfrm>
            <a:off x="516750" y="1205275"/>
            <a:ext cx="1734300" cy="17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Reference to the email at Marco and Walter. We should </a:t>
            </a:r>
            <a:r>
              <a:rPr lang="en" sz="1100">
                <a:solidFill>
                  <a:schemeClr val="dk1"/>
                </a:solidFill>
                <a:latin typeface="Calibri"/>
                <a:ea typeface="Calibri"/>
                <a:cs typeface="Calibri"/>
                <a:sym typeface="Calibri"/>
              </a:rPr>
              <a:t>decide</a:t>
            </a:r>
            <a:r>
              <a:rPr lang="en" sz="1100">
                <a:solidFill>
                  <a:schemeClr val="dk1"/>
                </a:solidFill>
                <a:latin typeface="Calibri"/>
                <a:ea typeface="Calibri"/>
                <a:cs typeface="Calibri"/>
                <a:sym typeface="Calibri"/>
              </a:rPr>
              <a:t> how the company will be </a:t>
            </a:r>
            <a:r>
              <a:rPr lang="en" sz="1100">
                <a:solidFill>
                  <a:schemeClr val="dk1"/>
                </a:solidFill>
                <a:latin typeface="Calibri"/>
                <a:ea typeface="Calibri"/>
                <a:cs typeface="Calibri"/>
                <a:sym typeface="Calibri"/>
              </a:rPr>
              <a:t>finally</a:t>
            </a:r>
            <a:r>
              <a:rPr lang="en" sz="1100">
                <a:solidFill>
                  <a:schemeClr val="dk1"/>
                </a:solidFill>
                <a:latin typeface="Calibri"/>
                <a:ea typeface="Calibri"/>
                <a:cs typeface="Calibri"/>
                <a:sym typeface="Calibri"/>
              </a:rPr>
              <a:t> named</a:t>
            </a:r>
            <a:endParaRPr sz="1100">
              <a:latin typeface="Calibri"/>
              <a:ea typeface="Calibri"/>
              <a:cs typeface="Calibri"/>
              <a:sym typeface="Calibri"/>
            </a:endParaRPr>
          </a:p>
        </p:txBody>
      </p:sp>
      <p:pic>
        <p:nvPicPr>
          <p:cNvPr id="66" name="Google Shape;66;p8"/>
          <p:cNvPicPr preferRelativeResize="0"/>
          <p:nvPr/>
        </p:nvPicPr>
        <p:blipFill>
          <a:blip r:embed="rId7">
            <a:alphaModFix/>
          </a:blip>
          <a:stretch>
            <a:fillRect/>
          </a:stretch>
        </p:blipFill>
        <p:spPr>
          <a:xfrm>
            <a:off x="5355700" y="1593525"/>
            <a:ext cx="3904275" cy="1068725"/>
          </a:xfrm>
          <a:prstGeom prst="rect">
            <a:avLst/>
          </a:prstGeom>
          <a:noFill/>
          <a:ln>
            <a:noFill/>
          </a:ln>
        </p:spPr>
      </p:pic>
      <p:cxnSp>
        <p:nvCxnSpPr>
          <p:cNvPr id="67" name="Google Shape;67;p8"/>
          <p:cNvCxnSpPr/>
          <p:nvPr/>
        </p:nvCxnSpPr>
        <p:spPr>
          <a:xfrm flipH="1" rot="10800000">
            <a:off x="6301450" y="285225"/>
            <a:ext cx="1382400" cy="1454400"/>
          </a:xfrm>
          <a:prstGeom prst="straightConnector1">
            <a:avLst/>
          </a:prstGeom>
          <a:noFill/>
          <a:ln cap="flat" cmpd="sng" w="9525">
            <a:solidFill>
              <a:srgbClr val="434343"/>
            </a:solidFill>
            <a:prstDash val="solid"/>
            <a:round/>
            <a:headEnd len="med" w="med" type="none"/>
            <a:tailEnd len="med" w="med" type="triangle"/>
          </a:ln>
        </p:spPr>
      </p:cxnSp>
      <p:sp>
        <p:nvSpPr>
          <p:cNvPr id="68" name="Google Shape;68;p8"/>
          <p:cNvSpPr txBox="1"/>
          <p:nvPr/>
        </p:nvSpPr>
        <p:spPr>
          <a:xfrm>
            <a:off x="7031175" y="920275"/>
            <a:ext cx="20214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t>Links on different plattforms</a:t>
            </a:r>
            <a:endParaRPr sz="800" u="sng">
              <a:solidFill>
                <a:schemeClr val="hlink"/>
              </a:solidFill>
            </a:endParaRPr>
          </a:p>
        </p:txBody>
      </p:sp>
      <p:cxnSp>
        <p:nvCxnSpPr>
          <p:cNvPr id="69" name="Google Shape;69;p8"/>
          <p:cNvCxnSpPr/>
          <p:nvPr/>
        </p:nvCxnSpPr>
        <p:spPr>
          <a:xfrm rot="10800000">
            <a:off x="1332825" y="329275"/>
            <a:ext cx="327300" cy="920700"/>
          </a:xfrm>
          <a:prstGeom prst="straightConnector1">
            <a:avLst/>
          </a:prstGeom>
          <a:noFill/>
          <a:ln cap="flat" cmpd="sng" w="9525">
            <a:solidFill>
              <a:srgbClr val="434343"/>
            </a:solidFill>
            <a:prstDash val="solid"/>
            <a:round/>
            <a:headEnd len="med" w="med" type="none"/>
            <a:tailEnd len="med" w="med" type="triangle"/>
          </a:ln>
        </p:spPr>
      </p:cxnSp>
      <p:sp>
        <p:nvSpPr>
          <p:cNvPr id="70" name="Google Shape;70;p8"/>
          <p:cNvSpPr txBox="1"/>
          <p:nvPr/>
        </p:nvSpPr>
        <p:spPr>
          <a:xfrm>
            <a:off x="2152250" y="2646200"/>
            <a:ext cx="6645000" cy="72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Calibri"/>
                <a:ea typeface="Calibri"/>
                <a:cs typeface="Calibri"/>
                <a:sym typeface="Calibri"/>
              </a:rPr>
              <a:t>Popup in the header with: facebook, </a:t>
            </a:r>
            <a:r>
              <a:rPr lang="en" sz="1100" u="sng">
                <a:solidFill>
                  <a:srgbClr val="144C72"/>
                </a:solidFill>
                <a:latin typeface="Calibri"/>
                <a:ea typeface="Calibri"/>
                <a:cs typeface="Calibri"/>
                <a:sym typeface="Calibri"/>
                <a:hlinkClick r:id="rId8"/>
              </a:rPr>
              <a:t>linkedin</a:t>
            </a:r>
            <a:r>
              <a:rPr lang="en" sz="1100">
                <a:solidFill>
                  <a:schemeClr val="dk1"/>
                </a:solidFill>
                <a:latin typeface="Calibri"/>
                <a:ea typeface="Calibri"/>
                <a:cs typeface="Calibri"/>
                <a:sym typeface="Calibri"/>
              </a:rPr>
              <a:t>, </a:t>
            </a:r>
            <a:r>
              <a:rPr lang="en" sz="1100" u="sng">
                <a:solidFill>
                  <a:srgbClr val="144C72"/>
                </a:solidFill>
                <a:latin typeface="Calibri"/>
                <a:ea typeface="Calibri"/>
                <a:cs typeface="Calibri"/>
                <a:sym typeface="Calibri"/>
                <a:hlinkClick r:id="rId9"/>
              </a:rPr>
              <a:t>twitter</a:t>
            </a:r>
            <a:r>
              <a:rPr lang="en" sz="1100">
                <a:solidFill>
                  <a:schemeClr val="dk1"/>
                </a:solidFill>
                <a:latin typeface="Calibri"/>
                <a:ea typeface="Calibri"/>
                <a:cs typeface="Calibri"/>
                <a:sym typeface="Calibri"/>
              </a:rPr>
              <a:t>, </a:t>
            </a:r>
            <a:r>
              <a:rPr lang="en" sz="1100" u="sng">
                <a:solidFill>
                  <a:srgbClr val="144C72"/>
                </a:solidFill>
                <a:latin typeface="Calibri"/>
                <a:ea typeface="Calibri"/>
                <a:cs typeface="Calibri"/>
                <a:sym typeface="Calibri"/>
                <a:hlinkClick r:id="rId10"/>
              </a:rPr>
              <a:t>angel.co</a:t>
            </a:r>
            <a:r>
              <a:rPr lang="en" sz="1100">
                <a:solidFill>
                  <a:schemeClr val="dk1"/>
                </a:solidFill>
                <a:latin typeface="Calibri"/>
                <a:ea typeface="Calibri"/>
                <a:cs typeface="Calibri"/>
                <a:sym typeface="Calibri"/>
              </a:rPr>
              <a:t>, </a:t>
            </a:r>
            <a:r>
              <a:rPr lang="en" sz="1100" u="sng">
                <a:solidFill>
                  <a:srgbClr val="144C72"/>
                </a:solidFill>
                <a:latin typeface="Calibri"/>
                <a:ea typeface="Calibri"/>
                <a:cs typeface="Calibri"/>
                <a:sym typeface="Calibri"/>
                <a:hlinkClick r:id="rId11"/>
              </a:rPr>
              <a:t>crunchbase</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2"/>
              </a:rPr>
              <a:t>reddit</a:t>
            </a:r>
            <a:r>
              <a:rPr lang="en" sz="1100">
                <a:solidFill>
                  <a:schemeClr val="dk1"/>
                </a:solidFill>
                <a:latin typeface="Calibri"/>
                <a:ea typeface="Calibri"/>
                <a:cs typeface="Calibri"/>
                <a:sym typeface="Calibri"/>
              </a:rPr>
              <a:t>, </a:t>
            </a:r>
            <a:r>
              <a:rPr lang="en" sz="1100" u="sng">
                <a:solidFill>
                  <a:schemeClr val="hlink"/>
                </a:solidFill>
                <a:latin typeface="Calibri"/>
                <a:ea typeface="Calibri"/>
                <a:cs typeface="Calibri"/>
                <a:sym typeface="Calibri"/>
                <a:hlinkClick r:id="rId13"/>
              </a:rPr>
              <a:t>instagram</a:t>
            </a:r>
            <a:endParaRPr sz="1100">
              <a:solidFill>
                <a:schemeClr val="dk1"/>
              </a:solidFill>
              <a:latin typeface="Calibri"/>
              <a:ea typeface="Calibri"/>
              <a:cs typeface="Calibri"/>
              <a:sym typeface="Calibri"/>
            </a:endParaRPr>
          </a:p>
          <a:p>
            <a:pPr indent="0" lvl="0" marL="0" rtl="0" algn="r">
              <a:spcBef>
                <a:spcPts val="0"/>
              </a:spcBef>
              <a:spcAft>
                <a:spcPts val="0"/>
              </a:spcAft>
              <a:buNone/>
            </a:pPr>
            <a:r>
              <a:rPr lang="en" sz="1100" u="sng">
                <a:solidFill>
                  <a:schemeClr val="hlink"/>
                </a:solidFill>
                <a:latin typeface="Calibri"/>
                <a:ea typeface="Calibri"/>
                <a:cs typeface="Calibri"/>
                <a:sym typeface="Calibri"/>
                <a:hlinkClick r:id="rId14"/>
              </a:rPr>
              <a:t>angellist</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t>
            </a:r>
            <a:endParaRPr sz="1100" u="sng">
              <a:solidFill>
                <a:schemeClr val="hlink"/>
              </a:solidFill>
              <a:latin typeface="Calibri"/>
              <a:ea typeface="Calibri"/>
              <a:cs typeface="Calibri"/>
              <a:sym typeface="Calibri"/>
            </a:endParaRPr>
          </a:p>
        </p:txBody>
      </p:sp>
      <p:pic>
        <p:nvPicPr>
          <p:cNvPr id="71" name="Google Shape;71;p8"/>
          <p:cNvPicPr preferRelativeResize="0"/>
          <p:nvPr/>
        </p:nvPicPr>
        <p:blipFill>
          <a:blip r:embed="rId15">
            <a:alphaModFix/>
          </a:blip>
          <a:stretch>
            <a:fillRect/>
          </a:stretch>
        </p:blipFill>
        <p:spPr>
          <a:xfrm>
            <a:off x="7683850" y="2011550"/>
            <a:ext cx="232675" cy="23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9"/>
          <p:cNvPicPr preferRelativeResize="0"/>
          <p:nvPr/>
        </p:nvPicPr>
        <p:blipFill>
          <a:blip r:embed="rId3">
            <a:alphaModFix/>
          </a:blip>
          <a:stretch>
            <a:fillRect/>
          </a:stretch>
        </p:blipFill>
        <p:spPr>
          <a:xfrm>
            <a:off x="1420151" y="865500"/>
            <a:ext cx="7334376" cy="4125600"/>
          </a:xfrm>
          <a:prstGeom prst="rect">
            <a:avLst/>
          </a:prstGeom>
          <a:noFill/>
          <a:ln>
            <a:noFill/>
          </a:ln>
        </p:spPr>
      </p:pic>
      <p:cxnSp>
        <p:nvCxnSpPr>
          <p:cNvPr id="77" name="Google Shape;77;p9"/>
          <p:cNvCxnSpPr/>
          <p:nvPr/>
        </p:nvCxnSpPr>
        <p:spPr>
          <a:xfrm>
            <a:off x="755600" y="1946325"/>
            <a:ext cx="1866300" cy="1119900"/>
          </a:xfrm>
          <a:prstGeom prst="straightConnector1">
            <a:avLst/>
          </a:prstGeom>
          <a:noFill/>
          <a:ln cap="flat" cmpd="sng" w="9525">
            <a:solidFill>
              <a:schemeClr val="dk2"/>
            </a:solidFill>
            <a:prstDash val="solid"/>
            <a:round/>
            <a:headEnd len="med" w="med" type="none"/>
            <a:tailEnd len="med" w="med" type="triangle"/>
          </a:ln>
        </p:spPr>
      </p:cxnSp>
      <p:cxnSp>
        <p:nvCxnSpPr>
          <p:cNvPr id="78" name="Google Shape;78;p9"/>
          <p:cNvCxnSpPr/>
          <p:nvPr/>
        </p:nvCxnSpPr>
        <p:spPr>
          <a:xfrm>
            <a:off x="318625" y="1545775"/>
            <a:ext cx="2421600" cy="746400"/>
          </a:xfrm>
          <a:prstGeom prst="straightConnector1">
            <a:avLst/>
          </a:prstGeom>
          <a:noFill/>
          <a:ln cap="flat" cmpd="sng" w="9525">
            <a:solidFill>
              <a:schemeClr val="dk2"/>
            </a:solidFill>
            <a:prstDash val="solid"/>
            <a:round/>
            <a:headEnd len="med" w="med" type="none"/>
            <a:tailEnd len="med" w="med" type="triangle"/>
          </a:ln>
        </p:spPr>
      </p:cxnSp>
      <p:sp>
        <p:nvSpPr>
          <p:cNvPr id="79" name="Google Shape;79;p9"/>
          <p:cNvSpPr txBox="1"/>
          <p:nvPr/>
        </p:nvSpPr>
        <p:spPr>
          <a:xfrm>
            <a:off x="218475" y="1072400"/>
            <a:ext cx="8739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полоса</a:t>
            </a:r>
            <a:endParaRPr sz="900"/>
          </a:p>
        </p:txBody>
      </p:sp>
      <p:sp>
        <p:nvSpPr>
          <p:cNvPr id="80" name="Google Shape;80;p9"/>
          <p:cNvSpPr txBox="1"/>
          <p:nvPr/>
        </p:nvSpPr>
        <p:spPr>
          <a:xfrm>
            <a:off x="163850" y="2037375"/>
            <a:ext cx="873900" cy="11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После полосы background gray</a:t>
            </a:r>
            <a:endParaRPr sz="900"/>
          </a:p>
          <a:p>
            <a:pPr indent="0" lvl="0" marL="0" rtl="0" algn="l">
              <a:spcBef>
                <a:spcPts val="0"/>
              </a:spcBef>
              <a:spcAft>
                <a:spcPts val="0"/>
              </a:spcAft>
              <a:buNone/>
            </a:pPr>
            <a:r>
              <a:rPr lang="en" sz="900" u="sng">
                <a:solidFill>
                  <a:schemeClr val="hlink"/>
                </a:solidFill>
                <a:hlinkClick r:id="rId4"/>
              </a:rPr>
              <a:t>www.</a:t>
            </a:r>
            <a:r>
              <a:rPr lang="en" sz="900" u="sng">
                <a:solidFill>
                  <a:schemeClr val="hlink"/>
                </a:solidFill>
                <a:hlinkClick r:id="rId5"/>
              </a:rPr>
              <a:t>v</a:t>
            </a:r>
            <a:r>
              <a:rPr lang="en" sz="900" u="sng">
                <a:solidFill>
                  <a:schemeClr val="hlink"/>
                </a:solidFill>
                <a:hlinkClick r:id="rId6"/>
              </a:rPr>
              <a:t>iant.io</a:t>
            </a:r>
            <a:r>
              <a:rPr lang="en" sz="900"/>
              <a:t> </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0"/>
          <p:cNvSpPr/>
          <p:nvPr/>
        </p:nvSpPr>
        <p:spPr>
          <a:xfrm>
            <a:off x="0" y="3973350"/>
            <a:ext cx="9144000" cy="10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nvSpPr>
        <p:spPr>
          <a:xfrm>
            <a:off x="2059400" y="4333225"/>
            <a:ext cx="5525400" cy="31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100"/>
              </a:spcBef>
              <a:spcAft>
                <a:spcPts val="0"/>
              </a:spcAft>
              <a:buNone/>
            </a:pPr>
            <a:r>
              <a:rPr lang="en" sz="800">
                <a:solidFill>
                  <a:schemeClr val="dk1"/>
                </a:solidFill>
                <a:latin typeface="Muli"/>
                <a:ea typeface="Muli"/>
                <a:cs typeface="Muli"/>
                <a:sym typeface="Muli"/>
              </a:rPr>
              <a:t>Copyright </a:t>
            </a:r>
            <a:r>
              <a:rPr lang="en" sz="800">
                <a:solidFill>
                  <a:schemeClr val="dk1"/>
                </a:solidFill>
                <a:latin typeface="Muli"/>
                <a:ea typeface="Muli"/>
                <a:cs typeface="Muli"/>
                <a:sym typeface="Muli"/>
              </a:rPr>
              <a:t>© 2014-</a:t>
            </a:r>
            <a:r>
              <a:rPr lang="en" sz="800">
                <a:solidFill>
                  <a:schemeClr val="dk1"/>
                </a:solidFill>
                <a:latin typeface="Muli"/>
                <a:ea typeface="Muli"/>
                <a:cs typeface="Muli"/>
                <a:sym typeface="Muli"/>
              </a:rPr>
              <a:t>present,</a:t>
            </a:r>
            <a:r>
              <a:rPr lang="en" sz="800">
                <a:solidFill>
                  <a:schemeClr val="dk1"/>
                </a:solidFill>
                <a:latin typeface="Muli"/>
                <a:ea typeface="Muli"/>
                <a:cs typeface="Muli"/>
                <a:sym typeface="Muli"/>
              </a:rPr>
              <a:t> </a:t>
            </a:r>
            <a:r>
              <a:rPr lang="en" sz="800">
                <a:solidFill>
                  <a:schemeClr val="lt1"/>
                </a:solidFill>
                <a:highlight>
                  <a:schemeClr val="dk1"/>
                </a:highlight>
                <a:latin typeface="Muli"/>
                <a:ea typeface="Muli"/>
                <a:cs typeface="Muli"/>
                <a:sym typeface="Muli"/>
              </a:rPr>
              <a:t>algo</a:t>
            </a:r>
            <a:r>
              <a:rPr lang="en" sz="800">
                <a:solidFill>
                  <a:schemeClr val="dk1"/>
                </a:solidFill>
                <a:latin typeface="Muli"/>
                <a:ea typeface="Muli"/>
                <a:cs typeface="Muli"/>
                <a:sym typeface="Muli"/>
              </a:rPr>
              <a:t>tecture. All Rights Reserved. </a:t>
            </a:r>
            <a:r>
              <a:rPr lang="en" sz="800">
                <a:solidFill>
                  <a:schemeClr val="dk1"/>
                </a:solidFill>
                <a:latin typeface="Muli"/>
                <a:ea typeface="Muli"/>
                <a:cs typeface="Muli"/>
                <a:sym typeface="Muli"/>
              </a:rPr>
              <a:t>algorithmic.architecture@gmail.com</a:t>
            </a:r>
            <a:endParaRPr sz="800">
              <a:solidFill>
                <a:schemeClr val="dk1"/>
              </a:solidFill>
              <a:latin typeface="Muli"/>
              <a:ea typeface="Muli"/>
              <a:cs typeface="Muli"/>
              <a:sym typeface="Muli"/>
            </a:endParaRPr>
          </a:p>
        </p:txBody>
      </p:sp>
      <p:sp>
        <p:nvSpPr>
          <p:cNvPr id="87" name="Google Shape;87;p10"/>
          <p:cNvSpPr txBox="1"/>
          <p:nvPr>
            <p:ph idx="4294967295" type="subTitle"/>
          </p:nvPr>
        </p:nvSpPr>
        <p:spPr>
          <a:xfrm>
            <a:off x="7484200" y="4333225"/>
            <a:ext cx="1408800" cy="47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000">
                <a:solidFill>
                  <a:schemeClr val="lt1"/>
                </a:solidFill>
                <a:highlight>
                  <a:schemeClr val="dk1"/>
                </a:highlight>
                <a:latin typeface="Muli"/>
                <a:ea typeface="Muli"/>
                <a:cs typeface="Muli"/>
                <a:sym typeface="Muli"/>
              </a:rPr>
              <a:t>algo</a:t>
            </a:r>
            <a:r>
              <a:rPr lang="en" sz="1000">
                <a:latin typeface="Muli"/>
                <a:ea typeface="Muli"/>
                <a:cs typeface="Muli"/>
                <a:sym typeface="Muli"/>
              </a:rPr>
              <a:t>tecture</a:t>
            </a:r>
            <a:endParaRPr sz="1000">
              <a:latin typeface="Muli"/>
              <a:ea typeface="Muli"/>
              <a:cs typeface="Muli"/>
              <a:sym typeface="Muli"/>
            </a:endParaRPr>
          </a:p>
          <a:p>
            <a:pPr indent="0" lvl="0" marL="0" rtl="0" algn="ctr">
              <a:lnSpc>
                <a:spcPct val="115000"/>
              </a:lnSpc>
              <a:spcBef>
                <a:spcPts val="0"/>
              </a:spcBef>
              <a:spcAft>
                <a:spcPts val="0"/>
              </a:spcAft>
              <a:buNone/>
            </a:pPr>
            <a:r>
              <a:rPr lang="en" sz="900">
                <a:solidFill>
                  <a:srgbClr val="000000"/>
                </a:solidFill>
                <a:latin typeface="Muli"/>
                <a:ea typeface="Muli"/>
                <a:cs typeface="Muli"/>
                <a:sym typeface="Muli"/>
              </a:rPr>
              <a:t>DESIGN WORKS</a:t>
            </a:r>
            <a:endParaRPr sz="900">
              <a:solidFill>
                <a:srgbClr val="000000"/>
              </a:solidFill>
              <a:latin typeface="Muli"/>
              <a:ea typeface="Muli"/>
              <a:cs typeface="Muli"/>
              <a:sym typeface="Muli"/>
            </a:endParaRPr>
          </a:p>
        </p:txBody>
      </p:sp>
      <p:pic>
        <p:nvPicPr>
          <p:cNvPr id="88" name="Google Shape;88;p10"/>
          <p:cNvPicPr preferRelativeResize="0"/>
          <p:nvPr/>
        </p:nvPicPr>
        <p:blipFill>
          <a:blip r:embed="rId3">
            <a:alphaModFix/>
          </a:blip>
          <a:stretch>
            <a:fillRect/>
          </a:stretch>
        </p:blipFill>
        <p:spPr>
          <a:xfrm>
            <a:off x="0" y="4974156"/>
            <a:ext cx="9144001" cy="169344"/>
          </a:xfrm>
          <a:prstGeom prst="rect">
            <a:avLst/>
          </a:prstGeom>
          <a:noFill/>
          <a:ln>
            <a:noFill/>
          </a:ln>
        </p:spPr>
      </p:pic>
      <p:cxnSp>
        <p:nvCxnSpPr>
          <p:cNvPr id="89" name="Google Shape;89;p10"/>
          <p:cNvCxnSpPr/>
          <p:nvPr/>
        </p:nvCxnSpPr>
        <p:spPr>
          <a:xfrm>
            <a:off x="1328375" y="3591450"/>
            <a:ext cx="90600" cy="1382700"/>
          </a:xfrm>
          <a:prstGeom prst="straightConnector1">
            <a:avLst/>
          </a:prstGeom>
          <a:noFill/>
          <a:ln cap="flat" cmpd="sng" w="9525">
            <a:solidFill>
              <a:srgbClr val="0067B1"/>
            </a:solidFill>
            <a:prstDash val="solid"/>
            <a:round/>
            <a:headEnd len="med" w="med" type="none"/>
            <a:tailEnd len="med" w="med" type="triangle"/>
          </a:ln>
        </p:spPr>
      </p:cxnSp>
      <p:pic>
        <p:nvPicPr>
          <p:cNvPr id="90" name="Google Shape;90;p10"/>
          <p:cNvPicPr preferRelativeResize="0"/>
          <p:nvPr/>
        </p:nvPicPr>
        <p:blipFill>
          <a:blip r:embed="rId4">
            <a:alphaModFix/>
          </a:blip>
          <a:stretch>
            <a:fillRect/>
          </a:stretch>
        </p:blipFill>
        <p:spPr>
          <a:xfrm>
            <a:off x="3728034" y="4804800"/>
            <a:ext cx="1687928" cy="169350"/>
          </a:xfrm>
          <a:prstGeom prst="rect">
            <a:avLst/>
          </a:prstGeom>
          <a:noFill/>
          <a:ln>
            <a:noFill/>
          </a:ln>
        </p:spPr>
      </p:pic>
      <p:sp>
        <p:nvSpPr>
          <p:cNvPr id="91" name="Google Shape;91;p10"/>
          <p:cNvSpPr txBox="1"/>
          <p:nvPr/>
        </p:nvSpPr>
        <p:spPr>
          <a:xfrm>
            <a:off x="4385950" y="4118675"/>
            <a:ext cx="2426100" cy="315000"/>
          </a:xfrm>
          <a:prstGeom prst="rect">
            <a:avLst/>
          </a:prstGeom>
          <a:solidFill>
            <a:srgbClr val="3F3F3F">
              <a:alpha val="6384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1" lang="en" sz="1100">
                <a:solidFill>
                  <a:srgbClr val="FFFFFF"/>
                </a:solidFill>
                <a:latin typeface="Roboto"/>
                <a:ea typeface="Roboto"/>
                <a:cs typeface="Roboto"/>
                <a:sym typeface="Roboto"/>
              </a:rPr>
              <a:t>Your Email</a:t>
            </a:r>
            <a:endParaRPr b="1" i="1" sz="1100">
              <a:solidFill>
                <a:srgbClr val="FFFFFF"/>
              </a:solidFill>
              <a:latin typeface="Roboto"/>
              <a:ea typeface="Roboto"/>
              <a:cs typeface="Roboto"/>
              <a:sym typeface="Roboto"/>
            </a:endParaRPr>
          </a:p>
        </p:txBody>
      </p:sp>
      <p:sp>
        <p:nvSpPr>
          <p:cNvPr id="92" name="Google Shape;92;p10"/>
          <p:cNvSpPr txBox="1"/>
          <p:nvPr/>
        </p:nvSpPr>
        <p:spPr>
          <a:xfrm>
            <a:off x="270550" y="4125300"/>
            <a:ext cx="3056700" cy="315000"/>
          </a:xfrm>
          <a:prstGeom prst="rect">
            <a:avLst/>
          </a:prstGeom>
          <a:noFill/>
          <a:ln>
            <a:noFill/>
          </a:ln>
        </p:spPr>
        <p:txBody>
          <a:bodyPr anchorCtr="0" anchor="ctr" bIns="91425" lIns="91425" spcFirstLastPara="1" rIns="91425" wrap="square" tIns="91425">
            <a:noAutofit/>
          </a:bodyPr>
          <a:lstStyle/>
          <a:p>
            <a:pPr indent="0" lvl="0" marL="139700" marR="139700" rtl="0" algn="l">
              <a:lnSpc>
                <a:spcPct val="115000"/>
              </a:lnSpc>
              <a:spcBef>
                <a:spcPts val="0"/>
              </a:spcBef>
              <a:spcAft>
                <a:spcPts val="0"/>
              </a:spcAft>
              <a:buNone/>
            </a:pPr>
            <a:r>
              <a:rPr b="1" lang="en" sz="1200">
                <a:latin typeface="Roboto"/>
                <a:ea typeface="Roboto"/>
                <a:cs typeface="Roboto"/>
                <a:sym typeface="Roboto"/>
              </a:rPr>
              <a:t>Sign-up and get first news on content</a:t>
            </a:r>
            <a:endParaRPr b="1" sz="1200">
              <a:latin typeface="Roboto"/>
              <a:ea typeface="Roboto"/>
              <a:cs typeface="Roboto"/>
              <a:sym typeface="Roboto"/>
            </a:endParaRPr>
          </a:p>
        </p:txBody>
      </p:sp>
      <p:sp>
        <p:nvSpPr>
          <p:cNvPr id="93" name="Google Shape;93;p10"/>
          <p:cNvSpPr txBox="1"/>
          <p:nvPr/>
        </p:nvSpPr>
        <p:spPr>
          <a:xfrm>
            <a:off x="3327250" y="4118675"/>
            <a:ext cx="1058700" cy="315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JOIN</a:t>
            </a:r>
            <a:endParaRPr b="1" sz="1100">
              <a:latin typeface="Roboto"/>
              <a:ea typeface="Roboto"/>
              <a:cs typeface="Roboto"/>
              <a:sym typeface="Roboto"/>
            </a:endParaRPr>
          </a:p>
        </p:txBody>
      </p:sp>
      <p:sp>
        <p:nvSpPr>
          <p:cNvPr id="94" name="Google Shape;94;p10"/>
          <p:cNvSpPr txBox="1"/>
          <p:nvPr/>
        </p:nvSpPr>
        <p:spPr>
          <a:xfrm>
            <a:off x="8042750" y="4974150"/>
            <a:ext cx="1101300" cy="169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rgbClr val="F3F3F3"/>
                </a:solidFill>
                <a:latin typeface="Muli"/>
                <a:ea typeface="Muli"/>
                <a:cs typeface="Muli"/>
                <a:sym typeface="Muli"/>
              </a:rPr>
              <a:t>algotecture</a:t>
            </a:r>
            <a:endParaRPr>
              <a:solidFill>
                <a:srgbClr val="F3F3F3"/>
              </a:solidFill>
            </a:endParaRPr>
          </a:p>
        </p:txBody>
      </p:sp>
      <p:sp>
        <p:nvSpPr>
          <p:cNvPr id="95" name="Google Shape;95;p10"/>
          <p:cNvSpPr/>
          <p:nvPr/>
        </p:nvSpPr>
        <p:spPr>
          <a:xfrm>
            <a:off x="0" y="1628100"/>
            <a:ext cx="9144000" cy="10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txBox="1"/>
          <p:nvPr/>
        </p:nvSpPr>
        <p:spPr>
          <a:xfrm>
            <a:off x="2732700" y="2096700"/>
            <a:ext cx="3678600" cy="45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100"/>
              </a:spcBef>
              <a:spcAft>
                <a:spcPts val="0"/>
              </a:spcAft>
              <a:buNone/>
            </a:pPr>
            <a:r>
              <a:rPr lang="en" sz="800">
                <a:solidFill>
                  <a:schemeClr val="dk1"/>
                </a:solidFill>
                <a:latin typeface="Muli"/>
                <a:ea typeface="Muli"/>
                <a:cs typeface="Muli"/>
                <a:sym typeface="Muli"/>
              </a:rPr>
              <a:t>© 2014-2018 </a:t>
            </a:r>
            <a:r>
              <a:rPr lang="en" sz="800">
                <a:solidFill>
                  <a:schemeClr val="lt1"/>
                </a:solidFill>
                <a:highlight>
                  <a:schemeClr val="dk1"/>
                </a:highlight>
                <a:latin typeface="Muli"/>
                <a:ea typeface="Muli"/>
                <a:cs typeface="Muli"/>
                <a:sym typeface="Muli"/>
              </a:rPr>
              <a:t>algo</a:t>
            </a:r>
            <a:r>
              <a:rPr lang="en" sz="800">
                <a:solidFill>
                  <a:schemeClr val="dk1"/>
                </a:solidFill>
                <a:latin typeface="Muli"/>
                <a:ea typeface="Muli"/>
                <a:cs typeface="Muli"/>
                <a:sym typeface="Muli"/>
              </a:rPr>
              <a:t>tecture. All Rights Reserved. info@algotecture.net</a:t>
            </a:r>
            <a:endParaRPr sz="800">
              <a:solidFill>
                <a:schemeClr val="dk1"/>
              </a:solidFill>
              <a:latin typeface="Muli"/>
              <a:ea typeface="Muli"/>
              <a:cs typeface="Muli"/>
              <a:sym typeface="Muli"/>
            </a:endParaRPr>
          </a:p>
        </p:txBody>
      </p:sp>
      <p:pic>
        <p:nvPicPr>
          <p:cNvPr descr="Screenshot - 10_23_2015 , 11_40_01 PM.png" id="97" name="Google Shape;97;p10"/>
          <p:cNvPicPr preferRelativeResize="0"/>
          <p:nvPr/>
        </p:nvPicPr>
        <p:blipFill>
          <a:blip r:embed="rId5">
            <a:alphaModFix amt="70000"/>
          </a:blip>
          <a:stretch>
            <a:fillRect/>
          </a:stretch>
        </p:blipFill>
        <p:spPr>
          <a:xfrm>
            <a:off x="3767275" y="1697199"/>
            <a:ext cx="674200" cy="315000"/>
          </a:xfrm>
          <a:prstGeom prst="rect">
            <a:avLst/>
          </a:prstGeom>
          <a:noFill/>
          <a:ln>
            <a:noFill/>
          </a:ln>
        </p:spPr>
      </p:pic>
      <p:sp>
        <p:nvSpPr>
          <p:cNvPr id="98" name="Google Shape;98;p10"/>
          <p:cNvSpPr txBox="1"/>
          <p:nvPr>
            <p:ph idx="4294967295" type="subTitle"/>
          </p:nvPr>
        </p:nvSpPr>
        <p:spPr>
          <a:xfrm>
            <a:off x="3576550" y="1477124"/>
            <a:ext cx="2102100" cy="86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400">
                <a:solidFill>
                  <a:srgbClr val="000000"/>
                </a:solidFill>
                <a:latin typeface="Muli"/>
                <a:ea typeface="Muli"/>
                <a:cs typeface="Muli"/>
                <a:sym typeface="Muli"/>
              </a:rPr>
              <a:t>algo</a:t>
            </a:r>
            <a:r>
              <a:rPr b="1" lang="en" sz="600">
                <a:solidFill>
                  <a:srgbClr val="000000"/>
                </a:solidFill>
                <a:latin typeface="Muli"/>
                <a:ea typeface="Muli"/>
                <a:cs typeface="Muli"/>
                <a:sym typeface="Muli"/>
              </a:rPr>
              <a:t> </a:t>
            </a:r>
            <a:r>
              <a:rPr b="1" lang="en" sz="2400">
                <a:solidFill>
                  <a:srgbClr val="FFFFFF"/>
                </a:solidFill>
                <a:latin typeface="Muli"/>
                <a:ea typeface="Muli"/>
                <a:cs typeface="Muli"/>
                <a:sym typeface="Muli"/>
              </a:rPr>
              <a:t>tecture</a:t>
            </a:r>
            <a:endParaRPr sz="2400">
              <a:latin typeface="Muli"/>
              <a:ea typeface="Muli"/>
              <a:cs typeface="Muli"/>
              <a:sym typeface="Muli"/>
            </a:endParaRPr>
          </a:p>
          <a:p>
            <a:pPr indent="0" lvl="0" marL="0" rtl="0" algn="ctr">
              <a:spcBef>
                <a:spcPts val="600"/>
              </a:spcBef>
              <a:spcAft>
                <a:spcPts val="0"/>
              </a:spcAft>
              <a:buNone/>
            </a:pPr>
            <a:r>
              <a:rPr b="1" lang="en" sz="1000">
                <a:solidFill>
                  <a:srgbClr val="2CD348"/>
                </a:solidFill>
                <a:latin typeface="Muli"/>
                <a:ea typeface="Muli"/>
                <a:cs typeface="Muli"/>
                <a:sym typeface="Muli"/>
              </a:rPr>
              <a:t>THE DESIGN FRAMEWORK</a:t>
            </a:r>
            <a:endParaRPr sz="1000">
              <a:solidFill>
                <a:srgbClr val="2CD348"/>
              </a:solidFill>
              <a:latin typeface="Muli"/>
              <a:ea typeface="Muli"/>
              <a:cs typeface="Muli"/>
              <a:sym typeface="Muli"/>
            </a:endParaRPr>
          </a:p>
        </p:txBody>
      </p:sp>
      <p:cxnSp>
        <p:nvCxnSpPr>
          <p:cNvPr id="99" name="Google Shape;99;p10"/>
          <p:cNvCxnSpPr/>
          <p:nvPr/>
        </p:nvCxnSpPr>
        <p:spPr>
          <a:xfrm>
            <a:off x="3448050" y="952500"/>
            <a:ext cx="90600" cy="1382700"/>
          </a:xfrm>
          <a:prstGeom prst="straightConnector1">
            <a:avLst/>
          </a:prstGeom>
          <a:noFill/>
          <a:ln cap="flat" cmpd="sng" w="9525">
            <a:solidFill>
              <a:srgbClr val="0067B1"/>
            </a:solidFill>
            <a:prstDash val="solid"/>
            <a:round/>
            <a:headEnd len="med" w="med" type="none"/>
            <a:tailEnd len="med" w="med" type="triangle"/>
          </a:ln>
        </p:spPr>
      </p:cxnSp>
      <p:sp>
        <p:nvSpPr>
          <p:cNvPr id="100" name="Google Shape;100;p10"/>
          <p:cNvSpPr txBox="1"/>
          <p:nvPr/>
        </p:nvSpPr>
        <p:spPr>
          <a:xfrm>
            <a:off x="3205925" y="413825"/>
            <a:ext cx="23625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нужен скрипт, который будет рендерить правильный год</a:t>
            </a:r>
            <a:endParaRPr sz="800"/>
          </a:p>
        </p:txBody>
      </p:sp>
      <p:sp>
        <p:nvSpPr>
          <p:cNvPr id="101" name="Google Shape;101;p10"/>
          <p:cNvSpPr txBox="1"/>
          <p:nvPr/>
        </p:nvSpPr>
        <p:spPr>
          <a:xfrm>
            <a:off x="644050" y="2715500"/>
            <a:ext cx="3980700" cy="12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Moving bar → </a:t>
            </a:r>
            <a:r>
              <a:rPr lang="en" sz="1100" u="sng">
                <a:solidFill>
                  <a:schemeClr val="hlink"/>
                </a:solidFill>
                <a:latin typeface="Calibri"/>
                <a:ea typeface="Calibri"/>
                <a:cs typeface="Calibri"/>
                <a:sym typeface="Calibri"/>
                <a:hlinkClick r:id="rId6"/>
              </a:rPr>
              <a:t>bloomberg</a:t>
            </a:r>
            <a:r>
              <a:rPr lang="en" sz="1100">
                <a:latin typeface="Calibri"/>
                <a:ea typeface="Calibri"/>
                <a:cs typeface="Calibri"/>
                <a:sym typeface="Calibri"/>
              </a:rPr>
              <a:t>, </a:t>
            </a:r>
            <a:r>
              <a:rPr lang="en" sz="1100" u="sng">
                <a:solidFill>
                  <a:schemeClr val="hlink"/>
                </a:solidFill>
                <a:latin typeface="Calibri"/>
                <a:ea typeface="Calibri"/>
                <a:cs typeface="Calibri"/>
                <a:sym typeface="Calibri"/>
                <a:hlinkClick r:id="rId7"/>
              </a:rPr>
              <a:t>fuw</a:t>
            </a:r>
            <a:r>
              <a:rPr lang="en" sz="1100">
                <a:latin typeface="Calibri"/>
                <a:ea typeface="Calibri"/>
                <a:cs typeface="Calibri"/>
                <a:sym typeface="Calibri"/>
              </a:rPr>
              <a:t>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Parsing different databases, mining data from them and bringing that data outlined. Specific – </a:t>
            </a:r>
            <a:r>
              <a:rPr b="1" lang="en" sz="1100">
                <a:latin typeface="Calibri"/>
                <a:ea typeface="Calibri"/>
                <a:cs typeface="Calibri"/>
                <a:sym typeface="Calibri"/>
              </a:rPr>
              <a:t>twitter </a:t>
            </a:r>
            <a:r>
              <a:rPr lang="en" sz="1100">
                <a:latin typeface="Calibri"/>
                <a:ea typeface="Calibri"/>
                <a:cs typeface="Calibri"/>
                <a:sym typeface="Calibri"/>
              </a:rPr>
              <a:t>news with hashtag #BIM #algotecture #architecture #AEC #construction #digitalization</a:t>
            </a:r>
            <a:endParaRPr sz="1100">
              <a:latin typeface="Calibri"/>
              <a:ea typeface="Calibri"/>
              <a:cs typeface="Calibri"/>
              <a:sym typeface="Calibri"/>
            </a:endParaRPr>
          </a:p>
          <a:p>
            <a:pPr indent="0" lvl="0" marL="0" rtl="0" algn="l">
              <a:spcBef>
                <a:spcPts val="0"/>
              </a:spcBef>
              <a:spcAft>
                <a:spcPts val="0"/>
              </a:spcAft>
              <a:buNone/>
            </a:pPr>
            <a:r>
              <a:rPr lang="en" sz="1100" u="sng">
                <a:solidFill>
                  <a:schemeClr val="hlink"/>
                </a:solidFill>
                <a:latin typeface="Calibri"/>
                <a:ea typeface="Calibri"/>
                <a:cs typeface="Calibri"/>
                <a:sym typeface="Calibri"/>
                <a:hlinkClick r:id="rId8"/>
              </a:rPr>
              <a:t>similarweb</a:t>
            </a:r>
            <a:r>
              <a:rPr lang="en" sz="1100">
                <a:solidFill>
                  <a:schemeClr val="dk1"/>
                </a:solidFill>
                <a:latin typeface="Calibri"/>
                <a:ea typeface="Calibri"/>
                <a:cs typeface="Calibri"/>
                <a:sym typeface="Calibri"/>
              </a:rPr>
              <a:t> → information retrieval and visualization on the front page. </a:t>
            </a:r>
            <a:r>
              <a:rPr lang="en" sz="1100">
                <a:solidFill>
                  <a:schemeClr val="dk1"/>
                </a:solidFill>
                <a:latin typeface="Calibri"/>
                <a:ea typeface="Calibri"/>
                <a:cs typeface="Calibri"/>
                <a:sym typeface="Calibri"/>
              </a:rPr>
              <a:t>Information retrivial from databases: </a:t>
            </a:r>
            <a:r>
              <a:rPr lang="en" sz="1100" u="sng">
                <a:solidFill>
                  <a:schemeClr val="hlink"/>
                </a:solidFill>
                <a:latin typeface="Calibri"/>
                <a:ea typeface="Calibri"/>
                <a:cs typeface="Calibri"/>
                <a:sym typeface="Calibri"/>
                <a:hlinkClick r:id="rId9"/>
              </a:rPr>
              <a:t>http://www.faz.net/aktuell/finanzen/boersen-maerkte</a:t>
            </a:r>
            <a:endParaRPr sz="1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1"/>
          <p:cNvSpPr txBox="1"/>
          <p:nvPr/>
        </p:nvSpPr>
        <p:spPr>
          <a:xfrm>
            <a:off x="263100" y="234125"/>
            <a:ext cx="2537400" cy="27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The main principle/idea is that the provided value of algotecture should be presented in a very attractive manere (</a:t>
            </a:r>
            <a:r>
              <a:rPr b="1" lang="en" sz="1100">
                <a:solidFill>
                  <a:schemeClr val="dk1"/>
                </a:solidFill>
                <a:latin typeface="Calibri"/>
                <a:ea typeface="Calibri"/>
                <a:cs typeface="Calibri"/>
                <a:sym typeface="Calibri"/>
              </a:rPr>
              <a:t>HMI: </a:t>
            </a:r>
            <a:r>
              <a:rPr lang="en" sz="1100" u="sng">
                <a:solidFill>
                  <a:schemeClr val="hlink"/>
                </a:solidFill>
                <a:latin typeface="Calibri"/>
                <a:ea typeface="Calibri"/>
                <a:cs typeface="Calibri"/>
                <a:sym typeface="Calibri"/>
                <a:hlinkClick r:id="rId3"/>
              </a:rPr>
              <a:t>iki/Human-computer_interaction</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 sz="1100" u="sng">
                <a:solidFill>
                  <a:schemeClr val="hlink"/>
                </a:solidFill>
                <a:latin typeface="Calibri"/>
                <a:ea typeface="Calibri"/>
                <a:cs typeface="Calibri"/>
                <a:sym typeface="Calibri"/>
                <a:hlinkClick r:id="rId4"/>
              </a:rPr>
              <a:t>S</a:t>
            </a:r>
            <a:r>
              <a:rPr lang="en" sz="1100" u="sng">
                <a:solidFill>
                  <a:schemeClr val="hlink"/>
                </a:solidFill>
                <a:latin typeface="Calibri"/>
                <a:ea typeface="Calibri"/>
                <a:cs typeface="Calibri"/>
                <a:sym typeface="Calibri"/>
                <a:hlinkClick r:id="rId5"/>
              </a:rPr>
              <a:t>imilarweb</a:t>
            </a:r>
            <a:r>
              <a:rPr lang="en" sz="1100">
                <a:solidFill>
                  <a:schemeClr val="dk1"/>
                </a:solidFill>
                <a:latin typeface="Calibri"/>
                <a:ea typeface="Calibri"/>
                <a:cs typeface="Calibri"/>
                <a:sym typeface="Calibri"/>
              </a:rPr>
              <a:t> &amp; </a:t>
            </a:r>
            <a:r>
              <a:rPr lang="en" sz="1100" u="sng">
                <a:solidFill>
                  <a:schemeClr val="hlink"/>
                </a:solidFill>
                <a:latin typeface="Calibri"/>
                <a:ea typeface="Calibri"/>
                <a:cs typeface="Calibri"/>
                <a:sym typeface="Calibri"/>
                <a:hlinkClick r:id="rId6"/>
              </a:rPr>
              <a:t>npmjs.com</a:t>
            </a: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 сделано каскадно и смотрится на всех платформах просто отлично!</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 sz="1100" u="sng">
                <a:solidFill>
                  <a:schemeClr val="hlink"/>
                </a:solidFill>
                <a:latin typeface="Calibri"/>
                <a:ea typeface="Calibri"/>
                <a:cs typeface="Calibri"/>
                <a:sym typeface="Calibri"/>
                <a:hlinkClick r:id="rId7"/>
              </a:rPr>
              <a:t>revolut</a:t>
            </a:r>
            <a:r>
              <a:rPr lang="en" sz="1100">
                <a:solidFill>
                  <a:schemeClr val="dk1"/>
                </a:solidFill>
                <a:latin typeface="Calibri"/>
                <a:ea typeface="Calibri"/>
                <a:cs typeface="Calibri"/>
                <a:sym typeface="Calibri"/>
              </a:rPr>
              <a:t> → после просмотра страницы приложение хочется скачать</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p:txBody>
      </p:sp>
      <p:pic>
        <p:nvPicPr>
          <p:cNvPr id="107" name="Google Shape;107;p11"/>
          <p:cNvPicPr preferRelativeResize="0"/>
          <p:nvPr/>
        </p:nvPicPr>
        <p:blipFill>
          <a:blip r:embed="rId8">
            <a:alphaModFix/>
          </a:blip>
          <a:stretch>
            <a:fillRect/>
          </a:stretch>
        </p:blipFill>
        <p:spPr>
          <a:xfrm>
            <a:off x="2952900" y="152400"/>
            <a:ext cx="6038700" cy="3275227"/>
          </a:xfrm>
          <a:prstGeom prst="rect">
            <a:avLst/>
          </a:prstGeom>
          <a:noFill/>
          <a:ln>
            <a:noFill/>
          </a:ln>
        </p:spPr>
      </p:pic>
      <p:cxnSp>
        <p:nvCxnSpPr>
          <p:cNvPr id="108" name="Google Shape;108;p11"/>
          <p:cNvCxnSpPr/>
          <p:nvPr/>
        </p:nvCxnSpPr>
        <p:spPr>
          <a:xfrm rot="10800000">
            <a:off x="4568875" y="2161550"/>
            <a:ext cx="154200" cy="233610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11"/>
          <p:cNvSpPr txBox="1"/>
          <p:nvPr/>
        </p:nvSpPr>
        <p:spPr>
          <a:xfrm>
            <a:off x="4150900" y="4399250"/>
            <a:ext cx="3372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Нужно чтобы когда люди гуглили появлялось вот что-то такое</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2"/>
          <p:cNvSpPr txBox="1"/>
          <p:nvPr/>
        </p:nvSpPr>
        <p:spPr>
          <a:xfrm>
            <a:off x="343875" y="207200"/>
            <a:ext cx="3004200" cy="27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u="sng">
                <a:solidFill>
                  <a:schemeClr val="hlink"/>
                </a:solidFill>
                <a:latin typeface="Calibri"/>
                <a:ea typeface="Calibri"/>
                <a:cs typeface="Calibri"/>
                <a:sym typeface="Calibri"/>
                <a:hlinkClick r:id="rId3"/>
              </a:rPr>
              <a:t>https://f-o-a-m.github.io/foam.developer/</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100" u="sng">
              <a:solidFill>
                <a:schemeClr val="hlink"/>
              </a:solidFill>
              <a:latin typeface="Calibri"/>
              <a:ea typeface="Calibri"/>
              <a:cs typeface="Calibri"/>
              <a:sym typeface="Calibri"/>
            </a:endParaRPr>
          </a:p>
        </p:txBody>
      </p:sp>
      <p:pic>
        <p:nvPicPr>
          <p:cNvPr id="115" name="Google Shape;115;p12"/>
          <p:cNvPicPr preferRelativeResize="0"/>
          <p:nvPr/>
        </p:nvPicPr>
        <p:blipFill>
          <a:blip r:embed="rId4">
            <a:alphaModFix/>
          </a:blip>
          <a:stretch>
            <a:fillRect/>
          </a:stretch>
        </p:blipFill>
        <p:spPr>
          <a:xfrm>
            <a:off x="3078775" y="1048924"/>
            <a:ext cx="6155050" cy="3462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